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88" r:id="rId5"/>
    <p:sldId id="275" r:id="rId6"/>
    <p:sldId id="276" r:id="rId7"/>
    <p:sldId id="277" r:id="rId8"/>
    <p:sldId id="280" r:id="rId9"/>
    <p:sldId id="278" r:id="rId10"/>
    <p:sldId id="284" r:id="rId11"/>
    <p:sldId id="285" r:id="rId12"/>
    <p:sldId id="279" r:id="rId13"/>
    <p:sldId id="286" r:id="rId14"/>
    <p:sldId id="287" r:id="rId15"/>
    <p:sldId id="261" r:id="rId16"/>
    <p:sldId id="264" r:id="rId17"/>
    <p:sldId id="259" r:id="rId18"/>
    <p:sldId id="292" r:id="rId19"/>
    <p:sldId id="260" r:id="rId20"/>
    <p:sldId id="281" r:id="rId21"/>
    <p:sldId id="291" r:id="rId22"/>
    <p:sldId id="290" r:id="rId23"/>
    <p:sldId id="282" r:id="rId24"/>
    <p:sldId id="265" r:id="rId25"/>
    <p:sldId id="266" r:id="rId26"/>
    <p:sldId id="268"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4"/>
  </p:normalViewPr>
  <p:slideViewPr>
    <p:cSldViewPr snapToGrid="0" snapToObjects="1">
      <p:cViewPr>
        <p:scale>
          <a:sx n="95" d="100"/>
          <a:sy n="95" d="100"/>
        </p:scale>
        <p:origin x="6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8A89A-702A-7F43-8E8C-3CAEF251E804}"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AAD8F2-6B68-5041-8A11-22E7C3530E0B}" type="slidenum">
              <a:rPr lang="en-US" smtClean="0"/>
              <a:t>‹#›</a:t>
            </a:fld>
            <a:endParaRPr lang="en-US"/>
          </a:p>
        </p:txBody>
      </p:sp>
    </p:spTree>
    <p:extLst>
      <p:ext uri="{BB962C8B-B14F-4D97-AF65-F5344CB8AC3E}">
        <p14:creationId xmlns:p14="http://schemas.microsoft.com/office/powerpoint/2010/main" val="2772292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 L. Andrews, ‘Digital Techniques for Critical Edition’, in Armenian Philology in the Modern Era: From Manuscript to Digital Text, edited by V. </a:t>
            </a:r>
            <a:r>
              <a:rPr lang="en-US" dirty="0" err="1"/>
              <a:t>Calzolari</a:t>
            </a:r>
            <a:r>
              <a:rPr lang="en-US" dirty="0"/>
              <a:t> and M. E. Stone (Leiden: Brill, 2014), pp. 191.</a:t>
            </a:r>
          </a:p>
          <a:p>
            <a:endParaRPr lang="en-US" dirty="0"/>
          </a:p>
        </p:txBody>
      </p:sp>
      <p:sp>
        <p:nvSpPr>
          <p:cNvPr id="4" name="Slide Number Placeholder 3"/>
          <p:cNvSpPr>
            <a:spLocks noGrp="1"/>
          </p:cNvSpPr>
          <p:nvPr>
            <p:ph type="sldNum" sz="quarter" idx="10"/>
          </p:nvPr>
        </p:nvSpPr>
        <p:spPr/>
        <p:txBody>
          <a:bodyPr/>
          <a:lstStyle/>
          <a:p>
            <a:fld id="{31AAD8F2-6B68-5041-8A11-22E7C3530E0B}" type="slidenum">
              <a:rPr lang="en-US" smtClean="0"/>
              <a:t>7</a:t>
            </a:fld>
            <a:endParaRPr lang="en-US"/>
          </a:p>
        </p:txBody>
      </p:sp>
    </p:spTree>
    <p:extLst>
      <p:ext uri="{BB962C8B-B14F-4D97-AF65-F5344CB8AC3E}">
        <p14:creationId xmlns:p14="http://schemas.microsoft.com/office/powerpoint/2010/main" val="117404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54DF7D-0B66-9946-B4ED-8F3F5FBDCE79}" type="slidenum">
              <a:rPr lang="en-US" smtClean="0"/>
              <a:t>9</a:t>
            </a:fld>
            <a:endParaRPr lang="en-US"/>
          </a:p>
        </p:txBody>
      </p:sp>
    </p:spTree>
    <p:extLst>
      <p:ext uri="{BB962C8B-B14F-4D97-AF65-F5344CB8AC3E}">
        <p14:creationId xmlns:p14="http://schemas.microsoft.com/office/powerpoint/2010/main" val="236302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AAD8F2-6B68-5041-8A11-22E7C3530E0B}" type="slidenum">
              <a:rPr lang="en-US" smtClean="0"/>
              <a:t>26</a:t>
            </a:fld>
            <a:endParaRPr lang="en-US"/>
          </a:p>
        </p:txBody>
      </p:sp>
    </p:spTree>
    <p:extLst>
      <p:ext uri="{BB962C8B-B14F-4D97-AF65-F5344CB8AC3E}">
        <p14:creationId xmlns:p14="http://schemas.microsoft.com/office/powerpoint/2010/main" val="3587938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50CE-3F9C-9348-965E-E7C2A3DE31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E7DB5D-FB4F-BC41-BBEF-5A5329A151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6FC86FC-E89A-4144-8B6A-800ACA4D77C2}"/>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5" name="Footer Placeholder 4">
            <a:extLst>
              <a:ext uri="{FF2B5EF4-FFF2-40B4-BE49-F238E27FC236}">
                <a16:creationId xmlns:a16="http://schemas.microsoft.com/office/drawing/2014/main" id="{89EC2487-3159-0646-8A75-DDE7E5513D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9A92DD-5766-C241-AE8C-49D3D0FDCC13}"/>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200542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C004-2D72-AB4C-85B2-D9FD0EB3FD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957B798-9A31-2642-B750-2B0FD549B5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0C3EB3-6C3F-E742-895D-ECEB9C6DC95E}"/>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5" name="Footer Placeholder 4">
            <a:extLst>
              <a:ext uri="{FF2B5EF4-FFF2-40B4-BE49-F238E27FC236}">
                <a16:creationId xmlns:a16="http://schemas.microsoft.com/office/drawing/2014/main" id="{C1D4081B-4D4F-1B41-805D-00E7927EE3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106E8E-85F8-294D-837C-C7F7AB669307}"/>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918215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1D8D13-98ED-B146-9852-D7175B5654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0B33D0-3809-4046-AFAC-5858BFBB32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C0293D5-C6F0-3B4F-B915-D39666A108EF}"/>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5" name="Footer Placeholder 4">
            <a:extLst>
              <a:ext uri="{FF2B5EF4-FFF2-40B4-BE49-F238E27FC236}">
                <a16:creationId xmlns:a16="http://schemas.microsoft.com/office/drawing/2014/main" id="{AFE2683F-94AA-2F42-AA6A-120A1FD264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FC9DDD-6D7E-B146-830B-CD93D22EC524}"/>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7412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4B89-ED8D-914C-9044-50A8620F2F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D9B97BF-604E-FD43-A3C4-5A4A24AB70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ABBA4D-6F99-4A4E-AA00-C440CF37D58B}"/>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5" name="Footer Placeholder 4">
            <a:extLst>
              <a:ext uri="{FF2B5EF4-FFF2-40B4-BE49-F238E27FC236}">
                <a16:creationId xmlns:a16="http://schemas.microsoft.com/office/drawing/2014/main" id="{81A875A8-C731-5C46-948F-56D15DE5763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D62F40-0624-BF43-B5F7-3B61CE54F765}"/>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350663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0C112-7EB5-E144-A052-4A5294770A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26B4C56-5667-F445-8393-26457C4EC2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82A5CB-5FF4-334D-AFB9-5049DE0D7F16}"/>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5" name="Footer Placeholder 4">
            <a:extLst>
              <a:ext uri="{FF2B5EF4-FFF2-40B4-BE49-F238E27FC236}">
                <a16:creationId xmlns:a16="http://schemas.microsoft.com/office/drawing/2014/main" id="{32A3BBF9-3FA4-5247-ACF4-0DFDAE89F2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C465BB-890E-0E4D-8891-5C6E82592978}"/>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2389982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5D4B-E032-B94A-96C6-45B0A84DAD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0298CCD-1C0C-1A48-88E7-E506748CC09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E87EA97-FB57-C84B-A52D-55BDC1A04B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5AF9ACA-53BC-C74D-B46C-3166598302A3}"/>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6" name="Footer Placeholder 5">
            <a:extLst>
              <a:ext uri="{FF2B5EF4-FFF2-40B4-BE49-F238E27FC236}">
                <a16:creationId xmlns:a16="http://schemas.microsoft.com/office/drawing/2014/main" id="{8A89EAC2-8D02-1649-B005-923C4C3910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2FAF2D4-E83E-1F41-9146-2690AE4E0DCA}"/>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66671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C632-70EE-864F-8B41-75BFDA1F5F3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0A90D0-BFD3-9246-BA44-06271B0C06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B23A937-F8DF-8F43-B624-1C00A5AB4D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3825493-1E05-1B44-A1DE-54BA5BDD35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8DA662-EF67-FD48-A551-02A19968F9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0C6010C-37A0-7A43-8956-4F74AAFEE6CB}"/>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8" name="Footer Placeholder 7">
            <a:extLst>
              <a:ext uri="{FF2B5EF4-FFF2-40B4-BE49-F238E27FC236}">
                <a16:creationId xmlns:a16="http://schemas.microsoft.com/office/drawing/2014/main" id="{CAA2CAA8-E5FD-EC4A-A47A-4BDCEBC3A81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4C204D4-A119-D741-B61F-1CC506E75199}"/>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1807791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5A50-69AE-E94D-AD7F-EC67CDFB6E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9D245F6-AB97-7C4C-8F21-A5CDF2756B43}"/>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4" name="Footer Placeholder 3">
            <a:extLst>
              <a:ext uri="{FF2B5EF4-FFF2-40B4-BE49-F238E27FC236}">
                <a16:creationId xmlns:a16="http://schemas.microsoft.com/office/drawing/2014/main" id="{6DF5BE3A-2A64-D443-8600-1EC1E9F113F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70E9200-566D-A646-8457-66F5C1525D4E}"/>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2252307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A18BA6-648F-D34A-9B60-593A52BBDBF2}"/>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3" name="Footer Placeholder 2">
            <a:extLst>
              <a:ext uri="{FF2B5EF4-FFF2-40B4-BE49-F238E27FC236}">
                <a16:creationId xmlns:a16="http://schemas.microsoft.com/office/drawing/2014/main" id="{31A5522C-F668-2C40-B1E2-449B4A38D31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4DECACE-318F-F24B-AB07-A179965457CA}"/>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3708313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1B30-72E4-1F41-909E-307ADA8F1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FC9AE51-020F-FE45-8222-15992B4BF9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3674B9C-7D11-634A-865A-85A0238E1E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2FEB26-3CD9-124F-9C9F-9FDDA8F85897}"/>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6" name="Footer Placeholder 5">
            <a:extLst>
              <a:ext uri="{FF2B5EF4-FFF2-40B4-BE49-F238E27FC236}">
                <a16:creationId xmlns:a16="http://schemas.microsoft.com/office/drawing/2014/main" id="{CC5E2867-F1AD-CA43-B0A5-D78E3A8B7A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ABECEB-EF37-5744-BC12-622BB4B35A68}"/>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7669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200F-E99F-A344-9758-6EFEAFCE7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5066BB-179A-AC42-B8A4-00873E570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825562E-D527-734B-A8C3-A61675A9B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535639-02EF-3F4C-A2E1-81153BB7BFEB}"/>
              </a:ext>
            </a:extLst>
          </p:cNvPr>
          <p:cNvSpPr>
            <a:spLocks noGrp="1"/>
          </p:cNvSpPr>
          <p:nvPr>
            <p:ph type="dt" sz="half" idx="10"/>
          </p:nvPr>
        </p:nvSpPr>
        <p:spPr/>
        <p:txBody>
          <a:bodyPr/>
          <a:lstStyle/>
          <a:p>
            <a:fld id="{CFE70EB1-62EA-9E40-B280-F621DFC41E7B}" type="datetimeFigureOut">
              <a:rPr lang="en-GB" smtClean="0"/>
              <a:t>11/06/2018</a:t>
            </a:fld>
            <a:endParaRPr lang="en-GB"/>
          </a:p>
        </p:txBody>
      </p:sp>
      <p:sp>
        <p:nvSpPr>
          <p:cNvPr id="6" name="Footer Placeholder 5">
            <a:extLst>
              <a:ext uri="{FF2B5EF4-FFF2-40B4-BE49-F238E27FC236}">
                <a16:creationId xmlns:a16="http://schemas.microsoft.com/office/drawing/2014/main" id="{977B07E1-6CFF-F943-B04D-3714639EE5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B655E1-2458-2D40-99FA-B3C0F38E5F38}"/>
              </a:ext>
            </a:extLst>
          </p:cNvPr>
          <p:cNvSpPr>
            <a:spLocks noGrp="1"/>
          </p:cNvSpPr>
          <p:nvPr>
            <p:ph type="sldNum" sz="quarter" idx="12"/>
          </p:nvPr>
        </p:nvSpPr>
        <p:spPr/>
        <p:txBody>
          <a:bodyPr/>
          <a:lstStyle/>
          <a:p>
            <a:fld id="{A2DDE31E-65BA-3441-90C2-79C6A4FBD3FA}" type="slidenum">
              <a:rPr lang="en-GB" smtClean="0"/>
              <a:t>‹#›</a:t>
            </a:fld>
            <a:endParaRPr lang="en-GB"/>
          </a:p>
        </p:txBody>
      </p:sp>
    </p:spTree>
    <p:extLst>
      <p:ext uri="{BB962C8B-B14F-4D97-AF65-F5344CB8AC3E}">
        <p14:creationId xmlns:p14="http://schemas.microsoft.com/office/powerpoint/2010/main" val="303392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8041E6-C9B8-3145-8E23-299E826220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B5E5F2-F11D-464A-BCC0-51114A2E5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51125F-017F-DC4E-848B-90D3E6B860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70EB1-62EA-9E40-B280-F621DFC41E7B}" type="datetimeFigureOut">
              <a:rPr lang="en-GB" smtClean="0"/>
              <a:t>11/06/2018</a:t>
            </a:fld>
            <a:endParaRPr lang="en-GB"/>
          </a:p>
        </p:txBody>
      </p:sp>
      <p:sp>
        <p:nvSpPr>
          <p:cNvPr id="5" name="Footer Placeholder 4">
            <a:extLst>
              <a:ext uri="{FF2B5EF4-FFF2-40B4-BE49-F238E27FC236}">
                <a16:creationId xmlns:a16="http://schemas.microsoft.com/office/drawing/2014/main" id="{CC53550A-723F-8744-A806-29FC8E1EF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842FB78-F1DF-4646-883B-8BF6B32C59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DDE31E-65BA-3441-90C2-79C6A4FBD3FA}" type="slidenum">
              <a:rPr lang="en-GB" smtClean="0"/>
              <a:t>‹#›</a:t>
            </a:fld>
            <a:endParaRPr lang="en-GB"/>
          </a:p>
        </p:txBody>
      </p:sp>
    </p:spTree>
    <p:extLst>
      <p:ext uri="{BB962C8B-B14F-4D97-AF65-F5344CB8AC3E}">
        <p14:creationId xmlns:p14="http://schemas.microsoft.com/office/powerpoint/2010/main" val="4090942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archive.org/details/SmbatSparapetsChronic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4487-C958-4648-9EFB-8FE143DD7F72}"/>
              </a:ext>
            </a:extLst>
          </p:cNvPr>
          <p:cNvSpPr>
            <a:spLocks noGrp="1"/>
          </p:cNvSpPr>
          <p:nvPr>
            <p:ph type="ctrTitle"/>
          </p:nvPr>
        </p:nvSpPr>
        <p:spPr/>
        <p:txBody>
          <a:bodyPr>
            <a:normAutofit/>
          </a:bodyPr>
          <a:lstStyle/>
          <a:p>
            <a:r>
              <a:rPr lang="en-US" sz="4800" dirty="0"/>
              <a:t>Regional and Diachronic Variation in the Textual Reception of the Chronicle of Matthew of Edessa</a:t>
            </a:r>
            <a:endParaRPr lang="en-GB" sz="4800" dirty="0"/>
          </a:p>
        </p:txBody>
      </p:sp>
      <p:sp>
        <p:nvSpPr>
          <p:cNvPr id="3" name="Subtitle 2">
            <a:extLst>
              <a:ext uri="{FF2B5EF4-FFF2-40B4-BE49-F238E27FC236}">
                <a16:creationId xmlns:a16="http://schemas.microsoft.com/office/drawing/2014/main" id="{ACBE6A18-C643-934C-A1CA-C701AF3A327C}"/>
              </a:ext>
            </a:extLst>
          </p:cNvPr>
          <p:cNvSpPr>
            <a:spLocks noGrp="1"/>
          </p:cNvSpPr>
          <p:nvPr>
            <p:ph type="subTitle" idx="1"/>
          </p:nvPr>
        </p:nvSpPr>
        <p:spPr>
          <a:xfrm>
            <a:off x="1524000" y="4143374"/>
            <a:ext cx="9144000" cy="1114425"/>
          </a:xfrm>
        </p:spPr>
        <p:txBody>
          <a:bodyPr/>
          <a:lstStyle/>
          <a:p>
            <a:pPr algn="l"/>
            <a:r>
              <a:rPr lang="en-GB" dirty="0"/>
              <a:t>Anahit Safaryan</a:t>
            </a:r>
          </a:p>
          <a:p>
            <a:pPr algn="l"/>
            <a:r>
              <a:rPr lang="en-GB" dirty="0"/>
              <a:t>University of Vienna</a:t>
            </a:r>
          </a:p>
        </p:txBody>
      </p:sp>
    </p:spTree>
    <p:extLst>
      <p:ext uri="{BB962C8B-B14F-4D97-AF65-F5344CB8AC3E}">
        <p14:creationId xmlns:p14="http://schemas.microsoft.com/office/powerpoint/2010/main" val="3645101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BE1CA-F6B7-2944-82AC-690C37269869}"/>
              </a:ext>
            </a:extLst>
          </p:cNvPr>
          <p:cNvSpPr>
            <a:spLocks noGrp="1"/>
          </p:cNvSpPr>
          <p:nvPr>
            <p:ph type="title"/>
          </p:nvPr>
        </p:nvSpPr>
        <p:spPr/>
        <p:txBody>
          <a:bodyPr/>
          <a:lstStyle/>
          <a:p>
            <a:r>
              <a:rPr lang="en-US" b="1" dirty="0"/>
              <a:t>M3519</a:t>
            </a:r>
          </a:p>
        </p:txBody>
      </p:sp>
      <p:pic>
        <p:nvPicPr>
          <p:cNvPr id="5" name="Content Placeholder 4">
            <a:extLst>
              <a:ext uri="{FF2B5EF4-FFF2-40B4-BE49-F238E27FC236}">
                <a16:creationId xmlns:a16="http://schemas.microsoft.com/office/drawing/2014/main" id="{2E61123D-2086-FA4A-82D6-25F5E8ACE0D9}"/>
              </a:ext>
            </a:extLst>
          </p:cNvPr>
          <p:cNvPicPr>
            <a:picLocks noGrp="1" noChangeAspect="1"/>
          </p:cNvPicPr>
          <p:nvPr>
            <p:ph idx="1"/>
          </p:nvPr>
        </p:nvPicPr>
        <p:blipFill>
          <a:blip r:embed="rId2"/>
          <a:stretch>
            <a:fillRect/>
          </a:stretch>
        </p:blipFill>
        <p:spPr>
          <a:xfrm>
            <a:off x="838199" y="2300288"/>
            <a:ext cx="10170459" cy="2988888"/>
          </a:xfrm>
        </p:spPr>
      </p:pic>
    </p:spTree>
    <p:extLst>
      <p:ext uri="{BB962C8B-B14F-4D97-AF65-F5344CB8AC3E}">
        <p14:creationId xmlns:p14="http://schemas.microsoft.com/office/powerpoint/2010/main" val="2982835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B51F-2EB8-0243-BCA0-6741616B4366}"/>
              </a:ext>
            </a:extLst>
          </p:cNvPr>
          <p:cNvSpPr>
            <a:spLocks noGrp="1"/>
          </p:cNvSpPr>
          <p:nvPr>
            <p:ph type="title"/>
          </p:nvPr>
        </p:nvSpPr>
        <p:spPr/>
        <p:txBody>
          <a:bodyPr/>
          <a:lstStyle/>
          <a:p>
            <a:r>
              <a:rPr lang="en-US" dirty="0"/>
              <a:t>M2899</a:t>
            </a:r>
          </a:p>
        </p:txBody>
      </p:sp>
      <p:pic>
        <p:nvPicPr>
          <p:cNvPr id="5" name="Content Placeholder 4">
            <a:extLst>
              <a:ext uri="{FF2B5EF4-FFF2-40B4-BE49-F238E27FC236}">
                <a16:creationId xmlns:a16="http://schemas.microsoft.com/office/drawing/2014/main" id="{AE780597-058B-B94E-884C-1AC5AD1F56F8}"/>
              </a:ext>
            </a:extLst>
          </p:cNvPr>
          <p:cNvPicPr>
            <a:picLocks noGrp="1" noChangeAspect="1"/>
          </p:cNvPicPr>
          <p:nvPr>
            <p:ph idx="1"/>
          </p:nvPr>
        </p:nvPicPr>
        <p:blipFill>
          <a:blip r:embed="rId2"/>
          <a:stretch>
            <a:fillRect/>
          </a:stretch>
        </p:blipFill>
        <p:spPr>
          <a:xfrm>
            <a:off x="838199" y="1690687"/>
            <a:ext cx="10292255" cy="3843009"/>
          </a:xfrm>
        </p:spPr>
      </p:pic>
    </p:spTree>
    <p:extLst>
      <p:ext uri="{BB962C8B-B14F-4D97-AF65-F5344CB8AC3E}">
        <p14:creationId xmlns:p14="http://schemas.microsoft.com/office/powerpoint/2010/main" val="522131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200775" cy="26289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57414"/>
            <a:ext cx="6200775" cy="22145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71976"/>
            <a:ext cx="6200775" cy="209397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776" y="0"/>
            <a:ext cx="5991224" cy="232886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775" y="2328863"/>
            <a:ext cx="5991225" cy="2043113"/>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371976"/>
            <a:ext cx="6096000" cy="2093976"/>
          </a:xfrm>
          <a:prstGeom prst="rect">
            <a:avLst/>
          </a:prstGeom>
        </p:spPr>
      </p:pic>
    </p:spTree>
    <p:extLst>
      <p:ext uri="{BB962C8B-B14F-4D97-AF65-F5344CB8AC3E}">
        <p14:creationId xmlns:p14="http://schemas.microsoft.com/office/powerpoint/2010/main" val="375292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CD61-652E-5844-84DE-1159A1511682}"/>
              </a:ext>
            </a:extLst>
          </p:cNvPr>
          <p:cNvSpPr>
            <a:spLocks noGrp="1"/>
          </p:cNvSpPr>
          <p:nvPr>
            <p:ph type="title"/>
          </p:nvPr>
        </p:nvSpPr>
        <p:spPr/>
        <p:txBody>
          <a:bodyPr/>
          <a:lstStyle/>
          <a:p>
            <a:r>
              <a:rPr lang="en-US" dirty="0"/>
              <a:t>Other facts</a:t>
            </a:r>
          </a:p>
        </p:txBody>
      </p:sp>
      <p:sp>
        <p:nvSpPr>
          <p:cNvPr id="3" name="Content Placeholder 2">
            <a:extLst>
              <a:ext uri="{FF2B5EF4-FFF2-40B4-BE49-F238E27FC236}">
                <a16:creationId xmlns:a16="http://schemas.microsoft.com/office/drawing/2014/main" id="{A413818F-82FD-3543-8D71-4A94833BC3D2}"/>
              </a:ext>
            </a:extLst>
          </p:cNvPr>
          <p:cNvSpPr>
            <a:spLocks noGrp="1"/>
          </p:cNvSpPr>
          <p:nvPr>
            <p:ph idx="1"/>
          </p:nvPr>
        </p:nvSpPr>
        <p:spPr/>
        <p:txBody>
          <a:bodyPr>
            <a:normAutofit/>
          </a:bodyPr>
          <a:lstStyle/>
          <a:p>
            <a:r>
              <a:rPr lang="en-US" dirty="0"/>
              <a:t>The Chronicle of Matthew of Edessa is not very trustful source on this period (according to the Chronicle 421 Arm Era; 972/973 AC, but 1020s in fact)</a:t>
            </a:r>
          </a:p>
          <a:p>
            <a:r>
              <a:rPr lang="en-US" dirty="0"/>
              <a:t>There are 2 inscriptions (an inscription by Queen </a:t>
            </a:r>
            <a:r>
              <a:rPr lang="en-US" dirty="0" err="1"/>
              <a:t>Katranide</a:t>
            </a:r>
            <a:r>
              <a:rPr lang="en-US" dirty="0"/>
              <a:t> in 1010 and an inscription by bishop of </a:t>
            </a:r>
            <a:r>
              <a:rPr lang="en-US" dirty="0" err="1"/>
              <a:t>Arsharuniq</a:t>
            </a:r>
            <a:r>
              <a:rPr lang="en-US" dirty="0"/>
              <a:t> in </a:t>
            </a:r>
            <a:r>
              <a:rPr lang="en-US" dirty="0" err="1"/>
              <a:t>Horomos</a:t>
            </a:r>
            <a:r>
              <a:rPr lang="en-US" dirty="0"/>
              <a:t> in 1013) proving the </a:t>
            </a:r>
            <a:r>
              <a:rPr lang="en-US" dirty="0" err="1"/>
              <a:t>existense</a:t>
            </a:r>
            <a:r>
              <a:rPr lang="en-US" dirty="0"/>
              <a:t> of the son </a:t>
            </a:r>
            <a:r>
              <a:rPr lang="en-US" dirty="0" err="1"/>
              <a:t>Gagik</a:t>
            </a:r>
            <a:r>
              <a:rPr lang="en-US" dirty="0"/>
              <a:t>  </a:t>
            </a:r>
            <a:r>
              <a:rPr lang="en-US" dirty="0" err="1"/>
              <a:t>Šahnšah</a:t>
            </a:r>
            <a:r>
              <a:rPr lang="en-US" dirty="0"/>
              <a:t> called Abas.</a:t>
            </a:r>
          </a:p>
          <a:p>
            <a:r>
              <a:rPr lang="en-US" dirty="0"/>
              <a:t>13</a:t>
            </a:r>
            <a:r>
              <a:rPr lang="en-US" baseline="30000" dirty="0"/>
              <a:t>th</a:t>
            </a:r>
            <a:r>
              <a:rPr lang="en-US" dirty="0"/>
              <a:t> century author </a:t>
            </a:r>
            <a:r>
              <a:rPr lang="en-US" dirty="0" err="1"/>
              <a:t>Vardan</a:t>
            </a:r>
            <a:r>
              <a:rPr lang="en-US" dirty="0"/>
              <a:t> Vardapet in his “</a:t>
            </a:r>
            <a:r>
              <a:rPr lang="en-GB" dirty="0"/>
              <a:t>Historical Compilation” </a:t>
            </a:r>
            <a:r>
              <a:rPr lang="en-US" dirty="0"/>
              <a:t>speaks about Abas as a third son of </a:t>
            </a:r>
            <a:r>
              <a:rPr lang="en-US" dirty="0" err="1"/>
              <a:t>Gagik</a:t>
            </a:r>
            <a:r>
              <a:rPr lang="en-US" dirty="0"/>
              <a:t> who inherited some part of the country.</a:t>
            </a:r>
          </a:p>
        </p:txBody>
      </p:sp>
    </p:spTree>
    <p:extLst>
      <p:ext uri="{BB962C8B-B14F-4D97-AF65-F5344CB8AC3E}">
        <p14:creationId xmlns:p14="http://schemas.microsoft.com/office/powerpoint/2010/main" val="303707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1D9A4-C7AE-3E4E-BD38-768D7DF79A8F}"/>
              </a:ext>
            </a:extLst>
          </p:cNvPr>
          <p:cNvSpPr>
            <a:spLocks noGrp="1"/>
          </p:cNvSpPr>
          <p:nvPr>
            <p:ph type="title"/>
          </p:nvPr>
        </p:nvSpPr>
        <p:spPr/>
        <p:txBody>
          <a:bodyPr/>
          <a:lstStyle/>
          <a:p>
            <a:r>
              <a:rPr lang="en-US" dirty="0"/>
              <a:t>Conclusions on the case study</a:t>
            </a:r>
          </a:p>
        </p:txBody>
      </p:sp>
      <p:sp>
        <p:nvSpPr>
          <p:cNvPr id="3" name="Content Placeholder 2">
            <a:extLst>
              <a:ext uri="{FF2B5EF4-FFF2-40B4-BE49-F238E27FC236}">
                <a16:creationId xmlns:a16="http://schemas.microsoft.com/office/drawing/2014/main" id="{C71166DB-707C-DB41-9B7D-F42237BD58AB}"/>
              </a:ext>
            </a:extLst>
          </p:cNvPr>
          <p:cNvSpPr>
            <a:spLocks noGrp="1"/>
          </p:cNvSpPr>
          <p:nvPr>
            <p:ph idx="1"/>
          </p:nvPr>
        </p:nvSpPr>
        <p:spPr/>
        <p:txBody>
          <a:bodyPr>
            <a:normAutofit/>
          </a:bodyPr>
          <a:lstStyle/>
          <a:p>
            <a:r>
              <a:rPr lang="en-US" dirty="0"/>
              <a:t>Matthew of Edessa is not the author of the sentence discussed above.</a:t>
            </a:r>
          </a:p>
          <a:p>
            <a:r>
              <a:rPr lang="en-US" dirty="0"/>
              <a:t>We should consider it as a primary source and analyze it as we do not know the author (thus, we do not know the source of it, the perspectives etc.).</a:t>
            </a:r>
          </a:p>
          <a:p>
            <a:pPr marL="0" indent="0">
              <a:buNone/>
            </a:pPr>
            <a:endParaRPr lang="en-US" dirty="0"/>
          </a:p>
          <a:p>
            <a:endParaRPr lang="en-US" dirty="0"/>
          </a:p>
        </p:txBody>
      </p:sp>
    </p:spTree>
    <p:extLst>
      <p:ext uri="{BB962C8B-B14F-4D97-AF65-F5344CB8AC3E}">
        <p14:creationId xmlns:p14="http://schemas.microsoft.com/office/powerpoint/2010/main" val="423507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EE3-E81E-1449-8789-12792739966A}"/>
              </a:ext>
            </a:extLst>
          </p:cNvPr>
          <p:cNvSpPr>
            <a:spLocks noGrp="1"/>
          </p:cNvSpPr>
          <p:nvPr>
            <p:ph type="title"/>
          </p:nvPr>
        </p:nvSpPr>
        <p:spPr/>
        <p:txBody>
          <a:bodyPr/>
          <a:lstStyle/>
          <a:p>
            <a:r>
              <a:rPr lang="en-GB" dirty="0"/>
              <a:t>Purpose</a:t>
            </a:r>
          </a:p>
        </p:txBody>
      </p:sp>
      <p:sp>
        <p:nvSpPr>
          <p:cNvPr id="3" name="Content Placeholder 2">
            <a:extLst>
              <a:ext uri="{FF2B5EF4-FFF2-40B4-BE49-F238E27FC236}">
                <a16:creationId xmlns:a16="http://schemas.microsoft.com/office/drawing/2014/main" id="{3D436317-AF13-4843-84FE-4749EEA7B6BF}"/>
              </a:ext>
            </a:extLst>
          </p:cNvPr>
          <p:cNvSpPr>
            <a:spLocks noGrp="1"/>
          </p:cNvSpPr>
          <p:nvPr>
            <p:ph idx="1"/>
          </p:nvPr>
        </p:nvSpPr>
        <p:spPr>
          <a:xfrm>
            <a:off x="714375" y="1514474"/>
            <a:ext cx="10639425" cy="4886325"/>
          </a:xfrm>
        </p:spPr>
        <p:txBody>
          <a:bodyPr>
            <a:normAutofit fontScale="85000" lnSpcReduction="10000"/>
          </a:bodyPr>
          <a:lstStyle/>
          <a:p>
            <a:pPr lvl="0"/>
            <a:r>
              <a:rPr lang="en-US" dirty="0">
                <a:solidFill>
                  <a:schemeClr val="accent1">
                    <a:lumMod val="75000"/>
                  </a:schemeClr>
                </a:solidFill>
              </a:rPr>
              <a:t>Trying to separate the information existing in the manuscript tradition of the Chronicle of Matthew of Edessa according to its author, which may be Matthew or a scribe, and analyzing them from the perspective of historical sciences.  From this point, my thesis may be interesting for the </a:t>
            </a:r>
            <a:r>
              <a:rPr lang="en-US" dirty="0"/>
              <a:t>researchers who study Near Eastern and, especially, Armenian history of 10-12</a:t>
            </a:r>
            <a:r>
              <a:rPr lang="en-US" baseline="30000" dirty="0"/>
              <a:t>th</a:t>
            </a:r>
            <a:r>
              <a:rPr lang="en-US" dirty="0"/>
              <a:t> centuries.</a:t>
            </a:r>
          </a:p>
          <a:p>
            <a:pPr lvl="0"/>
            <a:r>
              <a:rPr lang="en-US" dirty="0">
                <a:solidFill>
                  <a:schemeClr val="accent6">
                    <a:lumMod val="75000"/>
                  </a:schemeClr>
                </a:solidFill>
              </a:rPr>
              <a:t>Trying to prove my hypothesis on the importance of analyzing the information existing in the textual reception of any medieval historical work and which was not written by the main author. I will analyze cases</a:t>
            </a:r>
            <a:r>
              <a:rPr lang="hy-AM" dirty="0">
                <a:solidFill>
                  <a:schemeClr val="accent6">
                    <a:lumMod val="75000"/>
                  </a:schemeClr>
                </a:solidFill>
              </a:rPr>
              <a:t> </a:t>
            </a:r>
            <a:r>
              <a:rPr lang="en-US" dirty="0">
                <a:solidFill>
                  <a:schemeClr val="accent6">
                    <a:lumMod val="75000"/>
                  </a:schemeClr>
                </a:solidFill>
              </a:rPr>
              <a:t>studies from the Chronicle of Matthew of Edessa to get results for my hypothesis. In both cases, if my hypothesis is proved or not, this may be of some interest for the </a:t>
            </a:r>
            <a:r>
              <a:rPr lang="en-US" dirty="0"/>
              <a:t>textual scholars, in general, despite of the narrow field of their research.</a:t>
            </a:r>
          </a:p>
          <a:p>
            <a:pPr lvl="0"/>
            <a:r>
              <a:rPr lang="en-US" dirty="0">
                <a:solidFill>
                  <a:schemeClr val="accent2">
                    <a:lumMod val="75000"/>
                  </a:schemeClr>
                </a:solidFill>
              </a:rPr>
              <a:t>Presenting some of the results of the Project “The Chronicle of Matthew of Edessa Online” along with other publications by me or my colleagues preceding my thesis. This may be of some usefulness for the </a:t>
            </a:r>
            <a:r>
              <a:rPr lang="en-US" dirty="0"/>
              <a:t>textual scholars who are interested in computational methods for text analysis and digital critical editions. </a:t>
            </a:r>
          </a:p>
        </p:txBody>
      </p:sp>
    </p:spTree>
    <p:extLst>
      <p:ext uri="{BB962C8B-B14F-4D97-AF65-F5344CB8AC3E}">
        <p14:creationId xmlns:p14="http://schemas.microsoft.com/office/powerpoint/2010/main" val="427845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24CF-F947-704E-AF42-27CF95D1BDE2}"/>
              </a:ext>
            </a:extLst>
          </p:cNvPr>
          <p:cNvSpPr>
            <a:spLocks noGrp="1"/>
          </p:cNvSpPr>
          <p:nvPr>
            <p:ph type="title"/>
          </p:nvPr>
        </p:nvSpPr>
        <p:spPr/>
        <p:txBody>
          <a:bodyPr/>
          <a:lstStyle/>
          <a:p>
            <a:r>
              <a:rPr lang="en-US" dirty="0"/>
              <a:t>Intended schematic structure</a:t>
            </a:r>
          </a:p>
        </p:txBody>
      </p:sp>
      <p:sp>
        <p:nvSpPr>
          <p:cNvPr id="3" name="Content Placeholder 2">
            <a:extLst>
              <a:ext uri="{FF2B5EF4-FFF2-40B4-BE49-F238E27FC236}">
                <a16:creationId xmlns:a16="http://schemas.microsoft.com/office/drawing/2014/main" id="{F5B252DE-2A43-FA47-B4B7-5574B6BC7F5B}"/>
              </a:ext>
            </a:extLst>
          </p:cNvPr>
          <p:cNvSpPr>
            <a:spLocks noGrp="1"/>
          </p:cNvSpPr>
          <p:nvPr>
            <p:ph idx="1"/>
          </p:nvPr>
        </p:nvSpPr>
        <p:spPr>
          <a:xfrm>
            <a:off x="500063" y="1471613"/>
            <a:ext cx="10853737" cy="4705350"/>
          </a:xfrm>
        </p:spPr>
        <p:txBody>
          <a:bodyPr>
            <a:normAutofit fontScale="92500" lnSpcReduction="10000"/>
          </a:bodyPr>
          <a:lstStyle/>
          <a:p>
            <a:pPr marL="0" indent="0">
              <a:buNone/>
            </a:pPr>
            <a:r>
              <a:rPr lang="en-GB" dirty="0">
                <a:solidFill>
                  <a:schemeClr val="accent5">
                    <a:lumMod val="75000"/>
                  </a:schemeClr>
                </a:solidFill>
              </a:rPr>
              <a:t>1.The Chronicle of Matthew of Edessa and history of its study. </a:t>
            </a:r>
            <a:r>
              <a:rPr lang="en-GB" dirty="0">
                <a:solidFill>
                  <a:schemeClr val="accent2">
                    <a:lumMod val="75000"/>
                  </a:schemeClr>
                </a:solidFill>
              </a:rPr>
              <a:t>New publication of the it: The Project “The Chronicle of Matthew of Edessa Online”</a:t>
            </a:r>
            <a:endParaRPr lang="en-GB" dirty="0">
              <a:solidFill>
                <a:schemeClr val="accent5">
                  <a:lumMod val="75000"/>
                </a:schemeClr>
              </a:solidFill>
            </a:endParaRPr>
          </a:p>
          <a:p>
            <a:pPr marL="0" indent="0">
              <a:buNone/>
            </a:pPr>
            <a:r>
              <a:rPr lang="en-GB" dirty="0">
                <a:solidFill>
                  <a:schemeClr val="accent5">
                    <a:lumMod val="75000"/>
                  </a:schemeClr>
                </a:solidFill>
              </a:rPr>
              <a:t>2.Matthew of Edessa and his perspectives</a:t>
            </a:r>
          </a:p>
          <a:p>
            <a:pPr marL="0" indent="0">
              <a:buNone/>
            </a:pPr>
            <a:r>
              <a:rPr lang="en-GB" dirty="0">
                <a:solidFill>
                  <a:schemeClr val="accent2">
                    <a:lumMod val="75000"/>
                  </a:schemeClr>
                </a:solidFill>
              </a:rPr>
              <a:t>3. Digital methods for </a:t>
            </a:r>
            <a:r>
              <a:rPr lang="en-GB" dirty="0" err="1">
                <a:solidFill>
                  <a:schemeClr val="accent2">
                    <a:lumMod val="75000"/>
                  </a:schemeClr>
                </a:solidFill>
              </a:rPr>
              <a:t>stemmatic</a:t>
            </a:r>
            <a:r>
              <a:rPr lang="en-GB" dirty="0">
                <a:solidFill>
                  <a:schemeClr val="accent2">
                    <a:lumMod val="75000"/>
                  </a:schemeClr>
                </a:solidFill>
              </a:rPr>
              <a:t> analysis: Stemma of the manuscripts of the Chronicle</a:t>
            </a:r>
          </a:p>
          <a:p>
            <a:pPr marL="0" indent="0">
              <a:buNone/>
            </a:pPr>
            <a:r>
              <a:rPr lang="en-GB" dirty="0">
                <a:solidFill>
                  <a:schemeClr val="accent6">
                    <a:lumMod val="75000"/>
                  </a:schemeClr>
                </a:solidFill>
              </a:rPr>
              <a:t>4.Manucscript tradition of the Chronicle</a:t>
            </a:r>
          </a:p>
          <a:p>
            <a:pPr marL="0" indent="0">
              <a:buNone/>
            </a:pPr>
            <a:r>
              <a:rPr lang="en-GB" dirty="0">
                <a:solidFill>
                  <a:schemeClr val="accent6">
                    <a:lumMod val="75000"/>
                  </a:schemeClr>
                </a:solidFill>
              </a:rPr>
              <a:t>5.Variations in the manuscripts of the Chronicle</a:t>
            </a:r>
          </a:p>
          <a:p>
            <a:pPr marL="0" indent="0">
              <a:buNone/>
            </a:pPr>
            <a:endParaRPr lang="en-GB" dirty="0"/>
          </a:p>
          <a:p>
            <a:pPr marL="0" indent="0">
              <a:buNone/>
            </a:pPr>
            <a:r>
              <a:rPr lang="en-US" dirty="0"/>
              <a:t>	One possible chapter may present the comparison of the texts on the same years in Chronicle of Matthew of Edessa and in the Chronicle of </a:t>
            </a:r>
            <a:r>
              <a:rPr lang="en-US" dirty="0" err="1"/>
              <a:t>Smbat</a:t>
            </a:r>
            <a:r>
              <a:rPr lang="en-US" dirty="0"/>
              <a:t> the Constable considering the variations in manuscript traditions of both works.</a:t>
            </a:r>
          </a:p>
        </p:txBody>
      </p:sp>
    </p:spTree>
    <p:extLst>
      <p:ext uri="{BB962C8B-B14F-4D97-AF65-F5344CB8AC3E}">
        <p14:creationId xmlns:p14="http://schemas.microsoft.com/office/powerpoint/2010/main" val="208792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AB28-1EB0-B14C-AD9D-74B2338569C6}"/>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2D937524-E393-1F49-A2FB-93EF3370E083}"/>
              </a:ext>
            </a:extLst>
          </p:cNvPr>
          <p:cNvSpPr>
            <a:spLocks noGrp="1"/>
          </p:cNvSpPr>
          <p:nvPr>
            <p:ph idx="1"/>
          </p:nvPr>
        </p:nvSpPr>
        <p:spPr/>
        <p:txBody>
          <a:bodyPr/>
          <a:lstStyle/>
          <a:p>
            <a:pPr marL="0" indent="0">
              <a:buNone/>
            </a:pPr>
            <a:r>
              <a:rPr lang="en-GB" dirty="0"/>
              <a:t>30 manuscripts of the Chronicle fully transcribed and marked up with TEI XML tags.</a:t>
            </a:r>
          </a:p>
        </p:txBody>
      </p:sp>
    </p:spTree>
    <p:extLst>
      <p:ext uri="{BB962C8B-B14F-4D97-AF65-F5344CB8AC3E}">
        <p14:creationId xmlns:p14="http://schemas.microsoft.com/office/powerpoint/2010/main" val="3972495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85D9-C3E5-2347-9BA4-4A4C851986BF}"/>
              </a:ext>
            </a:extLst>
          </p:cNvPr>
          <p:cNvSpPr>
            <a:spLocks noGrp="1"/>
          </p:cNvSpPr>
          <p:nvPr>
            <p:ph type="title"/>
          </p:nvPr>
        </p:nvSpPr>
        <p:spPr/>
        <p:txBody>
          <a:bodyPr/>
          <a:lstStyle/>
          <a:p>
            <a:r>
              <a:rPr lang="en-GB" dirty="0"/>
              <a:t>Methods: Quantitative method/Distant reading</a:t>
            </a:r>
            <a:endParaRPr lang="en-US" dirty="0"/>
          </a:p>
        </p:txBody>
      </p:sp>
      <p:sp>
        <p:nvSpPr>
          <p:cNvPr id="3" name="Content Placeholder 2">
            <a:extLst>
              <a:ext uri="{FF2B5EF4-FFF2-40B4-BE49-F238E27FC236}">
                <a16:creationId xmlns:a16="http://schemas.microsoft.com/office/drawing/2014/main" id="{25C32823-C379-ED42-97D0-6AA2C8DCE318}"/>
              </a:ext>
            </a:extLst>
          </p:cNvPr>
          <p:cNvSpPr>
            <a:spLocks noGrp="1"/>
          </p:cNvSpPr>
          <p:nvPr>
            <p:ph idx="1"/>
          </p:nvPr>
        </p:nvSpPr>
        <p:spPr/>
        <p:txBody>
          <a:bodyPr>
            <a:normAutofit/>
          </a:bodyPr>
          <a:lstStyle/>
          <a:p>
            <a:pPr marL="0" indent="0" algn="ctr">
              <a:buNone/>
            </a:pPr>
            <a:endParaRPr lang="en-US" sz="4400" dirty="0"/>
          </a:p>
          <a:p>
            <a:pPr marL="0" indent="0" algn="ctr">
              <a:buNone/>
            </a:pPr>
            <a:r>
              <a:rPr lang="en-US" sz="4400" dirty="0"/>
              <a:t>Case study on the month names used in the Chronicle (Armenian and Roman)</a:t>
            </a:r>
          </a:p>
        </p:txBody>
      </p:sp>
    </p:spTree>
    <p:extLst>
      <p:ext uri="{BB962C8B-B14F-4D97-AF65-F5344CB8AC3E}">
        <p14:creationId xmlns:p14="http://schemas.microsoft.com/office/powerpoint/2010/main" val="3837047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A67-D72B-4342-B7CB-ACD545777BB2}"/>
              </a:ext>
            </a:extLst>
          </p:cNvPr>
          <p:cNvSpPr>
            <a:spLocks noGrp="1"/>
          </p:cNvSpPr>
          <p:nvPr>
            <p:ph type="title"/>
          </p:nvPr>
        </p:nvSpPr>
        <p:spPr>
          <a:xfrm>
            <a:off x="838200" y="365125"/>
            <a:ext cx="10515600" cy="563563"/>
          </a:xfrm>
        </p:spPr>
        <p:txBody>
          <a:bodyPr>
            <a:normAutofit fontScale="90000"/>
          </a:bodyPr>
          <a:lstStyle/>
          <a:p>
            <a:r>
              <a:rPr lang="en-GB" dirty="0"/>
              <a:t>Roman names of months-25</a:t>
            </a:r>
            <a:br>
              <a:rPr lang="en-GB" dirty="0"/>
            </a:br>
            <a:endParaRPr lang="en-GB" dirty="0"/>
          </a:p>
        </p:txBody>
      </p:sp>
      <p:pic>
        <p:nvPicPr>
          <p:cNvPr id="5" name="Content Placeholder 4">
            <a:extLst>
              <a:ext uri="{FF2B5EF4-FFF2-40B4-BE49-F238E27FC236}">
                <a16:creationId xmlns:a16="http://schemas.microsoft.com/office/drawing/2014/main" id="{AA3F7811-555D-7A4A-AA26-7BBA69D07023}"/>
              </a:ext>
            </a:extLst>
          </p:cNvPr>
          <p:cNvPicPr>
            <a:picLocks noGrp="1" noChangeAspect="1"/>
          </p:cNvPicPr>
          <p:nvPr>
            <p:ph idx="1"/>
          </p:nvPr>
        </p:nvPicPr>
        <p:blipFill>
          <a:blip r:embed="rId2"/>
          <a:stretch>
            <a:fillRect/>
          </a:stretch>
        </p:blipFill>
        <p:spPr>
          <a:xfrm>
            <a:off x="1979113" y="942135"/>
            <a:ext cx="8505172" cy="5337719"/>
          </a:xfrm>
        </p:spPr>
      </p:pic>
    </p:spTree>
    <p:extLst>
      <p:ext uri="{BB962C8B-B14F-4D97-AF65-F5344CB8AC3E}">
        <p14:creationId xmlns:p14="http://schemas.microsoft.com/office/powerpoint/2010/main" val="2163097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F09CD-3A8F-5648-9802-16816F198DC4}"/>
              </a:ext>
            </a:extLst>
          </p:cNvPr>
          <p:cNvSpPr>
            <a:spLocks noGrp="1"/>
          </p:cNvSpPr>
          <p:nvPr>
            <p:ph type="title"/>
          </p:nvPr>
        </p:nvSpPr>
        <p:spPr/>
        <p:txBody>
          <a:bodyPr/>
          <a:lstStyle/>
          <a:p>
            <a:r>
              <a:rPr lang="en-GB" dirty="0"/>
              <a:t>Object</a:t>
            </a:r>
          </a:p>
        </p:txBody>
      </p:sp>
      <p:sp>
        <p:nvSpPr>
          <p:cNvPr id="3" name="Content Placeholder 2">
            <a:extLst>
              <a:ext uri="{FF2B5EF4-FFF2-40B4-BE49-F238E27FC236}">
                <a16:creationId xmlns:a16="http://schemas.microsoft.com/office/drawing/2014/main" id="{6AB215CF-4A12-CD47-A4F1-870F3CB4A4B6}"/>
              </a:ext>
            </a:extLst>
          </p:cNvPr>
          <p:cNvSpPr>
            <a:spLocks noGrp="1"/>
          </p:cNvSpPr>
          <p:nvPr>
            <p:ph idx="1"/>
          </p:nvPr>
        </p:nvSpPr>
        <p:spPr/>
        <p:txBody>
          <a:bodyPr>
            <a:normAutofit/>
          </a:bodyPr>
          <a:lstStyle/>
          <a:p>
            <a:pPr marL="0" indent="0">
              <a:buNone/>
            </a:pPr>
            <a:r>
              <a:rPr lang="en-GB" dirty="0"/>
              <a:t>The Chronicle of Matthew of Edessa (11</a:t>
            </a:r>
            <a:r>
              <a:rPr lang="en-GB" baseline="30000" dirty="0"/>
              <a:t>th</a:t>
            </a:r>
            <a:r>
              <a:rPr lang="en-GB" dirty="0"/>
              <a:t>-12</a:t>
            </a:r>
            <a:r>
              <a:rPr lang="en-GB" baseline="30000" dirty="0"/>
              <a:t>th</a:t>
            </a:r>
            <a:r>
              <a:rPr lang="en-GB" dirty="0"/>
              <a:t>  centuries) and its textual reception. It covers 10</a:t>
            </a:r>
            <a:r>
              <a:rPr lang="en-GB" baseline="30000" dirty="0"/>
              <a:t>th</a:t>
            </a:r>
            <a:r>
              <a:rPr lang="en-GB" dirty="0"/>
              <a:t>-12</a:t>
            </a:r>
            <a:r>
              <a:rPr lang="en-GB" baseline="30000" dirty="0"/>
              <a:t>th</a:t>
            </a:r>
            <a:r>
              <a:rPr lang="en-GB" dirty="0"/>
              <a:t> centuries (952/953-1128/1129). The Chronicle was continued by </a:t>
            </a:r>
            <a:r>
              <a:rPr lang="en-GB" dirty="0" err="1"/>
              <a:t>Grigor</a:t>
            </a:r>
            <a:r>
              <a:rPr lang="en-GB" dirty="0"/>
              <a:t> </a:t>
            </a:r>
            <a:r>
              <a:rPr lang="en-GB" dirty="0" err="1"/>
              <a:t>Erēc</a:t>
            </a:r>
            <a:r>
              <a:rPr lang="en-GB" dirty="0"/>
              <a:t>‛ (the years of 1136/1137-1162/63). </a:t>
            </a:r>
          </a:p>
          <a:p>
            <a:pPr marL="0" indent="0">
              <a:buNone/>
            </a:pPr>
            <a:r>
              <a:rPr lang="en-GB" dirty="0"/>
              <a:t>It’s an important source for 10-12</a:t>
            </a:r>
            <a:r>
              <a:rPr lang="en-GB" baseline="30000" dirty="0"/>
              <a:t>th</a:t>
            </a:r>
            <a:r>
              <a:rPr lang="en-GB" dirty="0"/>
              <a:t> centuries Near Eastern history.</a:t>
            </a:r>
          </a:p>
          <a:p>
            <a:pPr marL="0" indent="0">
              <a:buNone/>
            </a:pPr>
            <a:r>
              <a:rPr lang="en-US" dirty="0"/>
              <a:t>There are 35 manuscripts that contain full or substantial texts of the Chronicle and 6 manuscripts containing excerpts of it now being kept in around 10 countries.</a:t>
            </a:r>
          </a:p>
          <a:p>
            <a:pPr marL="0" indent="0">
              <a:buNone/>
            </a:pPr>
            <a:r>
              <a:rPr lang="en-US" dirty="0"/>
              <a:t>The known manuscripts were copied at least in twelve different cities from the end of the 16</a:t>
            </a:r>
            <a:r>
              <a:rPr lang="en-US" baseline="30000" dirty="0"/>
              <a:t>th</a:t>
            </a:r>
            <a:r>
              <a:rPr lang="en-US" dirty="0"/>
              <a:t> century till the 19</a:t>
            </a:r>
            <a:r>
              <a:rPr lang="en-US" baseline="30000" dirty="0"/>
              <a:t>th</a:t>
            </a:r>
            <a:r>
              <a:rPr lang="en-US" dirty="0"/>
              <a:t> century.</a:t>
            </a:r>
            <a:endParaRPr lang="en-GB" dirty="0"/>
          </a:p>
        </p:txBody>
      </p:sp>
    </p:spTree>
    <p:extLst>
      <p:ext uri="{BB962C8B-B14F-4D97-AF65-F5344CB8AC3E}">
        <p14:creationId xmlns:p14="http://schemas.microsoft.com/office/powerpoint/2010/main" val="4006854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2FE7-3577-8541-B5D6-3BF6438FB9DD}"/>
              </a:ext>
            </a:extLst>
          </p:cNvPr>
          <p:cNvSpPr>
            <a:spLocks noGrp="1"/>
          </p:cNvSpPr>
          <p:nvPr>
            <p:ph type="title"/>
          </p:nvPr>
        </p:nvSpPr>
        <p:spPr>
          <a:xfrm>
            <a:off x="555812" y="-199652"/>
            <a:ext cx="10515600" cy="1325563"/>
          </a:xfrm>
        </p:spPr>
        <p:txBody>
          <a:bodyPr/>
          <a:lstStyle/>
          <a:p>
            <a:r>
              <a:rPr lang="en-US" dirty="0"/>
              <a:t>April</a:t>
            </a:r>
          </a:p>
        </p:txBody>
      </p:sp>
      <p:pic>
        <p:nvPicPr>
          <p:cNvPr id="7" name="Content Placeholder 6">
            <a:extLst>
              <a:ext uri="{FF2B5EF4-FFF2-40B4-BE49-F238E27FC236}">
                <a16:creationId xmlns:a16="http://schemas.microsoft.com/office/drawing/2014/main" id="{9DC3D244-B215-8D42-B2CD-671D99EAC5C0}"/>
              </a:ext>
            </a:extLst>
          </p:cNvPr>
          <p:cNvPicPr>
            <a:picLocks noGrp="1" noChangeAspect="1"/>
          </p:cNvPicPr>
          <p:nvPr>
            <p:ph idx="1"/>
          </p:nvPr>
        </p:nvPicPr>
        <p:blipFill>
          <a:blip r:embed="rId2"/>
          <a:stretch>
            <a:fillRect/>
          </a:stretch>
        </p:blipFill>
        <p:spPr>
          <a:xfrm>
            <a:off x="1909482" y="860612"/>
            <a:ext cx="6899831" cy="5181881"/>
          </a:xfrm>
        </p:spPr>
      </p:pic>
    </p:spTree>
    <p:extLst>
      <p:ext uri="{BB962C8B-B14F-4D97-AF65-F5344CB8AC3E}">
        <p14:creationId xmlns:p14="http://schemas.microsoft.com/office/powerpoint/2010/main" val="39984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635A-1970-194F-B9B4-D64B56D71A53}"/>
              </a:ext>
            </a:extLst>
          </p:cNvPr>
          <p:cNvSpPr>
            <a:spLocks noGrp="1"/>
          </p:cNvSpPr>
          <p:nvPr>
            <p:ph type="title"/>
          </p:nvPr>
        </p:nvSpPr>
        <p:spPr/>
        <p:txBody>
          <a:bodyPr/>
          <a:lstStyle/>
          <a:p>
            <a:r>
              <a:rPr lang="en-US" dirty="0"/>
              <a:t>Armenian names of months-19</a:t>
            </a:r>
          </a:p>
        </p:txBody>
      </p:sp>
      <p:pic>
        <p:nvPicPr>
          <p:cNvPr id="5" name="Content Placeholder 4">
            <a:extLst>
              <a:ext uri="{FF2B5EF4-FFF2-40B4-BE49-F238E27FC236}">
                <a16:creationId xmlns:a16="http://schemas.microsoft.com/office/drawing/2014/main" id="{DEAD74B6-2ADF-8F47-A909-F1435649CF6C}"/>
              </a:ext>
            </a:extLst>
          </p:cNvPr>
          <p:cNvPicPr>
            <a:picLocks noGrp="1" noChangeAspect="1"/>
          </p:cNvPicPr>
          <p:nvPr>
            <p:ph idx="1"/>
          </p:nvPr>
        </p:nvPicPr>
        <p:blipFill>
          <a:blip r:embed="rId2"/>
          <a:stretch>
            <a:fillRect/>
          </a:stretch>
        </p:blipFill>
        <p:spPr>
          <a:xfrm>
            <a:off x="2310461" y="1825625"/>
            <a:ext cx="7571078" cy="4351338"/>
          </a:xfrm>
        </p:spPr>
      </p:pic>
    </p:spTree>
    <p:extLst>
      <p:ext uri="{BB962C8B-B14F-4D97-AF65-F5344CB8AC3E}">
        <p14:creationId xmlns:p14="http://schemas.microsoft.com/office/powerpoint/2010/main" val="410412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9622-0D87-294D-8455-FFC50C46F37C}"/>
              </a:ext>
            </a:extLst>
          </p:cNvPr>
          <p:cNvSpPr>
            <a:spLocks noGrp="1"/>
          </p:cNvSpPr>
          <p:nvPr>
            <p:ph type="title"/>
          </p:nvPr>
        </p:nvSpPr>
        <p:spPr/>
        <p:txBody>
          <a:bodyPr/>
          <a:lstStyle/>
          <a:p>
            <a:r>
              <a:rPr lang="en-US" dirty="0" err="1"/>
              <a:t>Areg</a:t>
            </a:r>
            <a:r>
              <a:rPr lang="en-US" dirty="0"/>
              <a:t> (</a:t>
            </a:r>
            <a:r>
              <a:rPr lang="en-US" dirty="0" err="1"/>
              <a:t>th</a:t>
            </a:r>
            <a:r>
              <a:rPr lang="en-US" dirty="0"/>
              <a:t> month in Arm. Calendar)</a:t>
            </a:r>
          </a:p>
        </p:txBody>
      </p:sp>
      <p:pic>
        <p:nvPicPr>
          <p:cNvPr id="9" name="Content Placeholder 8">
            <a:extLst>
              <a:ext uri="{FF2B5EF4-FFF2-40B4-BE49-F238E27FC236}">
                <a16:creationId xmlns:a16="http://schemas.microsoft.com/office/drawing/2014/main" id="{D7DCB83E-337A-864A-A4A5-EAAD5ECC5828}"/>
              </a:ext>
            </a:extLst>
          </p:cNvPr>
          <p:cNvPicPr>
            <a:picLocks noGrp="1" noChangeAspect="1"/>
          </p:cNvPicPr>
          <p:nvPr>
            <p:ph idx="1"/>
          </p:nvPr>
        </p:nvPicPr>
        <p:blipFill>
          <a:blip r:embed="rId2"/>
          <a:stretch>
            <a:fillRect/>
          </a:stretch>
        </p:blipFill>
        <p:spPr>
          <a:xfrm>
            <a:off x="1721224" y="1438835"/>
            <a:ext cx="6064623" cy="4738128"/>
          </a:xfrm>
        </p:spPr>
      </p:pic>
    </p:spTree>
    <p:extLst>
      <p:ext uri="{BB962C8B-B14F-4D97-AF65-F5344CB8AC3E}">
        <p14:creationId xmlns:p14="http://schemas.microsoft.com/office/powerpoint/2010/main" val="2316543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D6B7-8A14-E74A-AEAE-A4F76F0D6BBA}"/>
              </a:ext>
            </a:extLst>
          </p:cNvPr>
          <p:cNvSpPr>
            <a:spLocks noGrp="1"/>
          </p:cNvSpPr>
          <p:nvPr>
            <p:ph type="title"/>
          </p:nvPr>
        </p:nvSpPr>
        <p:spPr>
          <a:xfrm>
            <a:off x="838200" y="365126"/>
            <a:ext cx="10515600" cy="463550"/>
          </a:xfrm>
        </p:spPr>
        <p:txBody>
          <a:bodyPr>
            <a:normAutofit fontScale="90000"/>
          </a:bodyPr>
          <a:lstStyle/>
          <a:p>
            <a:r>
              <a:rPr lang="en-GB" dirty="0"/>
              <a:t>Qualitative method/Close reading</a:t>
            </a:r>
            <a:br>
              <a:rPr lang="en-GB" dirty="0"/>
            </a:br>
            <a:endParaRPr lang="en-US" dirty="0"/>
          </a:p>
        </p:txBody>
      </p:sp>
      <p:sp>
        <p:nvSpPr>
          <p:cNvPr id="3" name="Content Placeholder 2">
            <a:extLst>
              <a:ext uri="{FF2B5EF4-FFF2-40B4-BE49-F238E27FC236}">
                <a16:creationId xmlns:a16="http://schemas.microsoft.com/office/drawing/2014/main" id="{808AD8F0-B98A-9047-B381-BECD72D34B7B}"/>
              </a:ext>
            </a:extLst>
          </p:cNvPr>
          <p:cNvSpPr>
            <a:spLocks noGrp="1"/>
          </p:cNvSpPr>
          <p:nvPr>
            <p:ph idx="1"/>
          </p:nvPr>
        </p:nvSpPr>
        <p:spPr/>
        <p:txBody>
          <a:bodyPr/>
          <a:lstStyle/>
          <a:p>
            <a:pPr lvl="0"/>
            <a:r>
              <a:rPr lang="en-US" dirty="0"/>
              <a:t>What was the reason that </a:t>
            </a:r>
            <a:r>
              <a:rPr lang="en-US" dirty="0" err="1"/>
              <a:t>Gagik</a:t>
            </a:r>
            <a:r>
              <a:rPr lang="en-US" dirty="0"/>
              <a:t> of Kars decided to exchange Kars with some territories in Byzantium (</a:t>
            </a:r>
            <a:r>
              <a:rPr lang="en-US" dirty="0" err="1"/>
              <a:t>Camndav</a:t>
            </a:r>
            <a:r>
              <a:rPr lang="en-US" dirty="0"/>
              <a:t> etc.) and how Matthew of Edessa tells this story?</a:t>
            </a:r>
          </a:p>
          <a:p>
            <a:pPr marL="0" lvl="0" indent="0">
              <a:buNone/>
            </a:pPr>
            <a:endParaRPr lang="en-US" dirty="0"/>
          </a:p>
          <a:p>
            <a:pPr marL="0" lvl="0" indent="0">
              <a:buNone/>
            </a:pPr>
            <a:r>
              <a:rPr lang="en-US" dirty="0"/>
              <a:t>1.Find out the reasons of </a:t>
            </a:r>
            <a:r>
              <a:rPr lang="en-US" dirty="0" err="1"/>
              <a:t>Gagik’s</a:t>
            </a:r>
            <a:r>
              <a:rPr lang="en-US" dirty="0"/>
              <a:t> deed based on the Chronicle and other sources.</a:t>
            </a:r>
          </a:p>
          <a:p>
            <a:pPr marL="0" lvl="0" indent="0">
              <a:buNone/>
            </a:pPr>
            <a:r>
              <a:rPr lang="en-US" dirty="0"/>
              <a:t>2.Find out the perspectives of Matthew to interpret the story the way he does.</a:t>
            </a:r>
          </a:p>
          <a:p>
            <a:pPr marL="0" lvl="0" indent="0">
              <a:buNone/>
            </a:pPr>
            <a:endParaRPr lang="en-US" dirty="0"/>
          </a:p>
        </p:txBody>
      </p:sp>
    </p:spTree>
    <p:extLst>
      <p:ext uri="{BB962C8B-B14F-4D97-AF65-F5344CB8AC3E}">
        <p14:creationId xmlns:p14="http://schemas.microsoft.com/office/powerpoint/2010/main" val="241927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0CF1-A989-294A-B30E-C5F214B96115}"/>
              </a:ext>
            </a:extLst>
          </p:cNvPr>
          <p:cNvSpPr>
            <a:spLocks noGrp="1"/>
          </p:cNvSpPr>
          <p:nvPr>
            <p:ph type="title"/>
          </p:nvPr>
        </p:nvSpPr>
        <p:spPr>
          <a:xfrm>
            <a:off x="495300" y="0"/>
            <a:ext cx="10515600" cy="820738"/>
          </a:xfrm>
        </p:spPr>
        <p:txBody>
          <a:bodyPr>
            <a:normAutofit/>
          </a:bodyPr>
          <a:lstStyle/>
          <a:p>
            <a:r>
              <a:rPr lang="en-US" sz="3600" dirty="0"/>
              <a:t>Time schedule</a:t>
            </a:r>
            <a:endParaRPr lang="en-GB" sz="3600" dirty="0"/>
          </a:p>
        </p:txBody>
      </p:sp>
      <p:graphicFrame>
        <p:nvGraphicFramePr>
          <p:cNvPr id="4" name="Content Placeholder 3">
            <a:extLst>
              <a:ext uri="{FF2B5EF4-FFF2-40B4-BE49-F238E27FC236}">
                <a16:creationId xmlns:a16="http://schemas.microsoft.com/office/drawing/2014/main" id="{294E52FD-098E-6E42-B17C-F4DDC8736AB7}"/>
              </a:ext>
            </a:extLst>
          </p:cNvPr>
          <p:cNvGraphicFramePr>
            <a:graphicFrameLocks noGrp="1"/>
          </p:cNvGraphicFramePr>
          <p:nvPr>
            <p:ph idx="1"/>
            <p:extLst>
              <p:ext uri="{D42A27DB-BD31-4B8C-83A1-F6EECF244321}">
                <p14:modId xmlns:p14="http://schemas.microsoft.com/office/powerpoint/2010/main" val="3787129200"/>
              </p:ext>
            </p:extLst>
          </p:nvPr>
        </p:nvGraphicFramePr>
        <p:xfrm>
          <a:off x="166689" y="841377"/>
          <a:ext cx="11849099" cy="4954309"/>
        </p:xfrm>
        <a:graphic>
          <a:graphicData uri="http://schemas.openxmlformats.org/drawingml/2006/table">
            <a:tbl>
              <a:tblPr firstRow="1" firstCol="1" bandRow="1">
                <a:tableStyleId>{5C22544A-7EE6-4342-B048-85BDC9FD1C3A}</a:tableStyleId>
              </a:tblPr>
              <a:tblGrid>
                <a:gridCol w="2015896">
                  <a:extLst>
                    <a:ext uri="{9D8B030D-6E8A-4147-A177-3AD203B41FA5}">
                      <a16:colId xmlns:a16="http://schemas.microsoft.com/office/drawing/2014/main" val="2693303570"/>
                    </a:ext>
                  </a:extLst>
                </a:gridCol>
                <a:gridCol w="2827192">
                  <a:extLst>
                    <a:ext uri="{9D8B030D-6E8A-4147-A177-3AD203B41FA5}">
                      <a16:colId xmlns:a16="http://schemas.microsoft.com/office/drawing/2014/main" val="2185205491"/>
                    </a:ext>
                  </a:extLst>
                </a:gridCol>
                <a:gridCol w="7006011">
                  <a:extLst>
                    <a:ext uri="{9D8B030D-6E8A-4147-A177-3AD203B41FA5}">
                      <a16:colId xmlns:a16="http://schemas.microsoft.com/office/drawing/2014/main" val="4025246301"/>
                    </a:ext>
                  </a:extLst>
                </a:gridCol>
              </a:tblGrid>
              <a:tr h="251818">
                <a:tc>
                  <a:txBody>
                    <a:bodyPr/>
                    <a:lstStyle/>
                    <a:p>
                      <a:pPr>
                        <a:lnSpc>
                          <a:spcPct val="200000"/>
                        </a:lnSpc>
                        <a:spcAft>
                          <a:spcPts val="0"/>
                        </a:spcAft>
                      </a:pPr>
                      <a:r>
                        <a:rPr lang="en-US" sz="1200">
                          <a:effectLst/>
                        </a:rPr>
                        <a:t>Period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nSpc>
                          <a:spcPct val="200000"/>
                        </a:lnSpc>
                        <a:spcAft>
                          <a:spcPts val="0"/>
                        </a:spcAft>
                      </a:pPr>
                      <a:r>
                        <a:rPr lang="en-US" sz="1200">
                          <a:effectLst/>
                        </a:rPr>
                        <a:t>Project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gn="just">
                        <a:lnSpc>
                          <a:spcPct val="200000"/>
                        </a:lnSpc>
                        <a:spcAft>
                          <a:spcPts val="0"/>
                        </a:spcAft>
                      </a:pPr>
                      <a:r>
                        <a:rPr lang="en-US" sz="1200">
                          <a:effectLst/>
                        </a:rPr>
                        <a:t>Thesis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846745175"/>
                  </a:ext>
                </a:extLst>
              </a:tr>
              <a:tr h="668826">
                <a:tc>
                  <a:txBody>
                    <a:bodyPr/>
                    <a:lstStyle/>
                    <a:p>
                      <a:pPr>
                        <a:lnSpc>
                          <a:spcPct val="200000"/>
                        </a:lnSpc>
                        <a:spcAft>
                          <a:spcPts val="0"/>
                        </a:spcAft>
                      </a:pPr>
                      <a:r>
                        <a:rPr lang="en-US" sz="1200" dirty="0">
                          <a:effectLst/>
                        </a:rPr>
                        <a:t>Summer 2018</a:t>
                      </a:r>
                    </a:p>
                    <a:p>
                      <a:pPr>
                        <a:lnSpc>
                          <a:spcPct val="200000"/>
                        </a:lnSpc>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nSpc>
                          <a:spcPct val="200000"/>
                        </a:lnSpc>
                        <a:spcAft>
                          <a:spcPts val="0"/>
                        </a:spcAft>
                      </a:pPr>
                      <a:r>
                        <a:rPr lang="en-US" sz="1200">
                          <a:effectLst/>
                        </a:rPr>
                        <a:t>Creating the stemma of the manuscripts of the Chronicle.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gn="just">
                        <a:lnSpc>
                          <a:spcPct val="200000"/>
                        </a:lnSpc>
                        <a:spcAft>
                          <a:spcPts val="0"/>
                        </a:spcAft>
                      </a:pPr>
                      <a:r>
                        <a:rPr lang="en-US" sz="1200">
                          <a:effectLst/>
                        </a:rPr>
                        <a:t>Preparing the material for the third chapter of my thesis (devoted to the stemma).</a:t>
                      </a:r>
                    </a:p>
                    <a:p>
                      <a:pPr algn="just">
                        <a:lnSpc>
                          <a:spcPct val="200000"/>
                        </a:lnSpc>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2477713153"/>
                  </a:ext>
                </a:extLst>
              </a:tr>
              <a:tr h="1130131">
                <a:tc>
                  <a:txBody>
                    <a:bodyPr/>
                    <a:lstStyle/>
                    <a:p>
                      <a:pPr>
                        <a:lnSpc>
                          <a:spcPct val="200000"/>
                        </a:lnSpc>
                        <a:spcAft>
                          <a:spcPts val="0"/>
                        </a:spcAft>
                      </a:pPr>
                      <a:r>
                        <a:rPr lang="en-US" sz="1200" dirty="0">
                          <a:effectLst/>
                        </a:rPr>
                        <a:t>Autumn 2018 and winter 2018-2019</a:t>
                      </a:r>
                    </a:p>
                    <a:p>
                      <a:pPr>
                        <a:lnSpc>
                          <a:spcPct val="200000"/>
                        </a:lnSpc>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nSpc>
                          <a:spcPct val="200000"/>
                        </a:lnSpc>
                        <a:spcAft>
                          <a:spcPts val="0"/>
                        </a:spcAft>
                      </a:pPr>
                      <a:r>
                        <a:rPr lang="en-US" sz="1200" dirty="0">
                          <a:effectLst/>
                        </a:rPr>
                        <a:t>Editing the Chronicle.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gn="just">
                        <a:lnSpc>
                          <a:spcPct val="200000"/>
                        </a:lnSpc>
                        <a:spcAft>
                          <a:spcPts val="0"/>
                        </a:spcAft>
                      </a:pPr>
                      <a:r>
                        <a:rPr lang="en-US" sz="1200" dirty="0">
                          <a:effectLst/>
                        </a:rPr>
                        <a:t>Preparing the material for the second (perspectives of Matthew and historical events described by him), fourth (scribes), fifth (variations in the manuscripts) and sixth (distinct cases of variations in the manuscripts) chapters.</a:t>
                      </a:r>
                    </a:p>
                    <a:p>
                      <a:pPr algn="just">
                        <a:lnSpc>
                          <a:spcPct val="200000"/>
                        </a:lnSpc>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2154175503"/>
                  </a:ext>
                </a:extLst>
              </a:tr>
              <a:tr h="1501079">
                <a:tc>
                  <a:txBody>
                    <a:bodyPr/>
                    <a:lstStyle/>
                    <a:p>
                      <a:pPr>
                        <a:lnSpc>
                          <a:spcPct val="200000"/>
                        </a:lnSpc>
                        <a:spcAft>
                          <a:spcPts val="0"/>
                        </a:spcAft>
                      </a:pPr>
                      <a:r>
                        <a:rPr lang="en-US" sz="1200">
                          <a:effectLst/>
                        </a:rPr>
                        <a:t>Spring 2019</a:t>
                      </a:r>
                    </a:p>
                    <a:p>
                      <a:pPr>
                        <a:lnSpc>
                          <a:spcPct val="200000"/>
                        </a:lnSpc>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nSpc>
                          <a:spcPct val="200000"/>
                        </a:lnSpc>
                        <a:spcAft>
                          <a:spcPts val="0"/>
                        </a:spcAft>
                      </a:pPr>
                      <a:r>
                        <a:rPr lang="en-US" sz="1200">
                          <a:effectLst/>
                        </a:rPr>
                        <a:t>Preparing the publication of the Chronicle.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gn="just">
                        <a:lnSpc>
                          <a:spcPct val="200000"/>
                        </a:lnSpc>
                        <a:spcAft>
                          <a:spcPts val="0"/>
                        </a:spcAft>
                      </a:pPr>
                      <a:r>
                        <a:rPr lang="en-US" sz="1200" dirty="0">
                          <a:effectLst/>
                        </a:rPr>
                        <a:t>Preparing the material for the first chapter (general information about the Chronicle including editions, translations etc.).</a:t>
                      </a:r>
                    </a:p>
                    <a:p>
                      <a:pPr algn="just">
                        <a:lnSpc>
                          <a:spcPct val="200000"/>
                        </a:lnSpc>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1670256119"/>
                  </a:ext>
                </a:extLst>
              </a:tr>
              <a:tr h="1328181">
                <a:tc>
                  <a:txBody>
                    <a:bodyPr/>
                    <a:lstStyle/>
                    <a:p>
                      <a:pPr>
                        <a:lnSpc>
                          <a:spcPct val="200000"/>
                        </a:lnSpc>
                        <a:spcAft>
                          <a:spcPts val="0"/>
                        </a:spcAft>
                      </a:pPr>
                      <a:r>
                        <a:rPr lang="en-US" sz="1200">
                          <a:effectLst/>
                        </a:rPr>
                        <a:t>Summer and autumn 2019</a:t>
                      </a:r>
                    </a:p>
                    <a:p>
                      <a:pPr>
                        <a:lnSpc>
                          <a:spcPct val="200000"/>
                        </a:lnSpc>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nSpc>
                          <a:spcPct val="200000"/>
                        </a:lnSpc>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tc>
                  <a:txBody>
                    <a:bodyPr/>
                    <a:lstStyle/>
                    <a:p>
                      <a:pPr algn="just">
                        <a:lnSpc>
                          <a:spcPct val="200000"/>
                        </a:lnSpc>
                        <a:spcAft>
                          <a:spcPts val="0"/>
                        </a:spcAft>
                      </a:pPr>
                      <a:r>
                        <a:rPr lang="en-US" sz="1200" dirty="0">
                          <a:effectLst/>
                        </a:rPr>
                        <a:t>Completing the missing information on each chapter, studying the gathered materials and writing the thesis.</a:t>
                      </a:r>
                    </a:p>
                    <a:p>
                      <a:pPr algn="just">
                        <a:lnSpc>
                          <a:spcPct val="200000"/>
                        </a:lnSpc>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2166454385"/>
                  </a:ext>
                </a:extLst>
              </a:tr>
            </a:tbl>
          </a:graphicData>
        </a:graphic>
      </p:graphicFrame>
    </p:spTree>
    <p:extLst>
      <p:ext uri="{BB962C8B-B14F-4D97-AF65-F5344CB8AC3E}">
        <p14:creationId xmlns:p14="http://schemas.microsoft.com/office/powerpoint/2010/main" val="3669227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94C3-3FE1-D243-BFE7-851143E72D8D}"/>
              </a:ext>
            </a:extLst>
          </p:cNvPr>
          <p:cNvSpPr>
            <a:spLocks noGrp="1"/>
          </p:cNvSpPr>
          <p:nvPr>
            <p:ph type="title"/>
          </p:nvPr>
        </p:nvSpPr>
        <p:spPr>
          <a:xfrm>
            <a:off x="966788" y="0"/>
            <a:ext cx="10515600" cy="1325563"/>
          </a:xfrm>
        </p:spPr>
        <p:txBody>
          <a:bodyPr/>
          <a:lstStyle/>
          <a:p>
            <a:r>
              <a:rPr lang="en-US" b="1" dirty="0" err="1"/>
              <a:t>Bibilography</a:t>
            </a:r>
            <a:endParaRPr lang="en-US" dirty="0"/>
          </a:p>
        </p:txBody>
      </p:sp>
      <p:sp>
        <p:nvSpPr>
          <p:cNvPr id="3" name="Content Placeholder 2">
            <a:extLst>
              <a:ext uri="{FF2B5EF4-FFF2-40B4-BE49-F238E27FC236}">
                <a16:creationId xmlns:a16="http://schemas.microsoft.com/office/drawing/2014/main" id="{5BFC8D23-9AB5-A148-9751-7545E643F74E}"/>
              </a:ext>
            </a:extLst>
          </p:cNvPr>
          <p:cNvSpPr>
            <a:spLocks noGrp="1"/>
          </p:cNvSpPr>
          <p:nvPr>
            <p:ph idx="1"/>
          </p:nvPr>
        </p:nvSpPr>
        <p:spPr>
          <a:xfrm>
            <a:off x="428625" y="1019967"/>
            <a:ext cx="10925175" cy="5838033"/>
          </a:xfrm>
        </p:spPr>
        <p:txBody>
          <a:bodyPr>
            <a:normAutofit fontScale="40000" lnSpcReduction="20000"/>
          </a:bodyPr>
          <a:lstStyle/>
          <a:p>
            <a:pPr marL="0" indent="0">
              <a:buNone/>
            </a:pPr>
            <a:endParaRPr lang="en-US" sz="4800" b="1" dirty="0"/>
          </a:p>
          <a:p>
            <a:pPr marL="0" indent="0">
              <a:buNone/>
            </a:pPr>
            <a:r>
              <a:rPr lang="en-GB" sz="4800" dirty="0"/>
              <a:t>Primary sources</a:t>
            </a:r>
          </a:p>
          <a:p>
            <a:r>
              <a:rPr lang="en-GB" sz="4800" dirty="0"/>
              <a:t>Anna </a:t>
            </a:r>
            <a:r>
              <a:rPr lang="en-GB" sz="4800" dirty="0" err="1"/>
              <a:t>Komnenē</a:t>
            </a:r>
            <a:r>
              <a:rPr lang="en-GB" sz="4800" dirty="0"/>
              <a:t>. </a:t>
            </a:r>
            <a:r>
              <a:rPr lang="en-GB" sz="4800" i="1" dirty="0"/>
              <a:t>The </a:t>
            </a:r>
            <a:r>
              <a:rPr lang="en-GB" sz="4800" i="1" dirty="0" err="1"/>
              <a:t>Alexiad</a:t>
            </a:r>
            <a:r>
              <a:rPr lang="en-GB" sz="4800" i="1" dirty="0"/>
              <a:t>.</a:t>
            </a:r>
            <a:r>
              <a:rPr lang="en-GB" sz="4800" dirty="0"/>
              <a:t> Translated by E. R. A. </a:t>
            </a:r>
            <a:r>
              <a:rPr lang="en-GB" sz="4800" dirty="0" err="1"/>
              <a:t>Sewter</a:t>
            </a:r>
            <a:r>
              <a:rPr lang="en-GB" sz="4800" dirty="0"/>
              <a:t> and Peter </a:t>
            </a:r>
            <a:r>
              <a:rPr lang="en-GB" sz="4800" dirty="0" err="1"/>
              <a:t>Frankopan</a:t>
            </a:r>
            <a:r>
              <a:rPr lang="en-GB" sz="4800" dirty="0"/>
              <a:t>, 2009.</a:t>
            </a:r>
            <a:endParaRPr lang="en-US" sz="4800" dirty="0"/>
          </a:p>
          <a:p>
            <a:r>
              <a:rPr lang="en-GB" sz="4800" dirty="0" err="1"/>
              <a:t>Aristakes</a:t>
            </a:r>
            <a:r>
              <a:rPr lang="en-GB" sz="4800" dirty="0"/>
              <a:t> </a:t>
            </a:r>
            <a:r>
              <a:rPr lang="en-GB" sz="4800" dirty="0" err="1"/>
              <a:t>Lastivertc’i</a:t>
            </a:r>
            <a:r>
              <a:rPr lang="en-GB" sz="4800" dirty="0"/>
              <a:t>. </a:t>
            </a:r>
            <a:r>
              <a:rPr lang="en-GB" sz="4800" i="1" dirty="0"/>
              <a:t>History</a:t>
            </a:r>
            <a:r>
              <a:rPr lang="en-GB" sz="4800" dirty="0"/>
              <a:t>. Translated from Classical Armenian by Robert </a:t>
            </a:r>
            <a:r>
              <a:rPr lang="en-GB" sz="4800" dirty="0" err="1"/>
              <a:t>Bedrosian</a:t>
            </a:r>
            <a:r>
              <a:rPr lang="en-GB" sz="4800" dirty="0"/>
              <a:t>, 1985.</a:t>
            </a:r>
            <a:endParaRPr lang="en-US" sz="4800" dirty="0"/>
          </a:p>
          <a:p>
            <a:r>
              <a:rPr lang="en-GB" sz="4800" dirty="0"/>
              <a:t>Constantine </a:t>
            </a:r>
            <a:r>
              <a:rPr lang="en-GB" sz="4800" dirty="0" err="1"/>
              <a:t>Porphyrogenitus</a:t>
            </a:r>
            <a:r>
              <a:rPr lang="en-GB" sz="4800" dirty="0"/>
              <a:t>. </a:t>
            </a:r>
            <a:r>
              <a:rPr lang="en-GB" sz="4800" i="1" dirty="0"/>
              <a:t>De </a:t>
            </a:r>
            <a:r>
              <a:rPr lang="en-GB" sz="4800" i="1" dirty="0" err="1"/>
              <a:t>Administrando</a:t>
            </a:r>
            <a:r>
              <a:rPr lang="en-GB" sz="4800" i="1" dirty="0"/>
              <a:t> </a:t>
            </a:r>
            <a:r>
              <a:rPr lang="en-GB" sz="4800" i="1" dirty="0" err="1"/>
              <a:t>Imperio</a:t>
            </a:r>
            <a:r>
              <a:rPr lang="en-GB" sz="4800" i="1" dirty="0"/>
              <a:t>.</a:t>
            </a:r>
            <a:r>
              <a:rPr lang="en-GB" sz="4800" dirty="0"/>
              <a:t> 1993.</a:t>
            </a:r>
            <a:endParaRPr lang="en-US" sz="4800" dirty="0"/>
          </a:p>
          <a:p>
            <a:r>
              <a:rPr lang="en-GB" sz="4800" dirty="0"/>
              <a:t>Greenwood, Tim. </a:t>
            </a:r>
            <a:r>
              <a:rPr lang="en-GB" sz="4800" i="1" dirty="0"/>
              <a:t>The Universal History of </a:t>
            </a:r>
            <a:r>
              <a:rPr lang="en-GB" sz="4800" i="1" dirty="0" err="1"/>
              <a:t>Step’anos</a:t>
            </a:r>
            <a:r>
              <a:rPr lang="en-GB" sz="4800" i="1" dirty="0"/>
              <a:t> </a:t>
            </a:r>
            <a:r>
              <a:rPr lang="en-GB" sz="4800" i="1" dirty="0" err="1"/>
              <a:t>Tarōnec’i</a:t>
            </a:r>
            <a:r>
              <a:rPr lang="en-GB" sz="4800" i="1" dirty="0"/>
              <a:t>: Introduction, Translation, and Commentary</a:t>
            </a:r>
            <a:r>
              <a:rPr lang="en-GB" sz="4800" dirty="0"/>
              <a:t>. Oxford University Press, 2017.</a:t>
            </a:r>
            <a:endParaRPr lang="en-US" sz="4800" dirty="0"/>
          </a:p>
          <a:p>
            <a:r>
              <a:rPr lang="en-GB" sz="4800" dirty="0"/>
              <a:t>Ibn-al-</a:t>
            </a:r>
            <a:r>
              <a:rPr lang="en-GB" sz="4800" dirty="0" err="1"/>
              <a:t>Aṯīr</a:t>
            </a:r>
            <a:r>
              <a:rPr lang="en-GB" sz="4800" dirty="0"/>
              <a:t>, </a:t>
            </a:r>
            <a:r>
              <a:rPr lang="en-GB" sz="4800" dirty="0" err="1"/>
              <a:t>ʿIzz</a:t>
            </a:r>
            <a:r>
              <a:rPr lang="en-GB" sz="4800" dirty="0"/>
              <a:t> al-</a:t>
            </a:r>
            <a:r>
              <a:rPr lang="en-GB" sz="4800" dirty="0" err="1"/>
              <a:t>Dīn</a:t>
            </a:r>
            <a:r>
              <a:rPr lang="en-GB" sz="4800" dirty="0"/>
              <a:t>. </a:t>
            </a:r>
            <a:r>
              <a:rPr lang="en-GB" sz="4800" i="1" dirty="0"/>
              <a:t>The Annals of the </a:t>
            </a:r>
            <a:r>
              <a:rPr lang="en-GB" sz="4800" i="1" dirty="0" err="1"/>
              <a:t>Saljuq</a:t>
            </a:r>
            <a:r>
              <a:rPr lang="en-GB" sz="4800" i="1" dirty="0"/>
              <a:t> Turks: Selections from Al-</a:t>
            </a:r>
            <a:r>
              <a:rPr lang="en-GB" sz="4800" i="1" dirty="0" err="1"/>
              <a:t>Kāmil</a:t>
            </a:r>
            <a:r>
              <a:rPr lang="en-GB" sz="4800" i="1" dirty="0"/>
              <a:t> </a:t>
            </a:r>
            <a:r>
              <a:rPr lang="en-GB" sz="4800" i="1" dirty="0" err="1"/>
              <a:t>Fī</a:t>
            </a:r>
            <a:r>
              <a:rPr lang="en-GB" sz="4800" i="1" dirty="0"/>
              <a:t> ’L-</a:t>
            </a:r>
            <a:r>
              <a:rPr lang="en-GB" sz="4800" i="1" dirty="0" err="1"/>
              <a:t>Taʾrīkh</a:t>
            </a:r>
            <a:r>
              <a:rPr lang="en-GB" sz="4800" i="1" dirty="0"/>
              <a:t> of </a:t>
            </a:r>
            <a:r>
              <a:rPr lang="en-GB" sz="4800" i="1" dirty="0" err="1"/>
              <a:t>ʿIzz</a:t>
            </a:r>
            <a:r>
              <a:rPr lang="en-GB" sz="4800" i="1" dirty="0"/>
              <a:t> Al-</a:t>
            </a:r>
            <a:r>
              <a:rPr lang="en-GB" sz="4800" i="1" dirty="0" err="1"/>
              <a:t>Dīn</a:t>
            </a:r>
            <a:r>
              <a:rPr lang="en-GB" sz="4800" i="1" dirty="0"/>
              <a:t> Ibn Al-</a:t>
            </a:r>
            <a:r>
              <a:rPr lang="en-GB" sz="4800" i="1" dirty="0" err="1"/>
              <a:t>Athīr</a:t>
            </a:r>
            <a:r>
              <a:rPr lang="en-GB" sz="4800" i="1" dirty="0"/>
              <a:t>.</a:t>
            </a:r>
            <a:r>
              <a:rPr lang="en-GB" sz="4800" dirty="0"/>
              <a:t> Translated by D. S. Richards, 2002.</a:t>
            </a:r>
            <a:endParaRPr lang="en-US" sz="4800" dirty="0"/>
          </a:p>
          <a:p>
            <a:r>
              <a:rPr lang="en-GB" sz="4800" dirty="0"/>
              <a:t>Ibn-al-</a:t>
            </a:r>
            <a:r>
              <a:rPr lang="en-GB" sz="4800" dirty="0" err="1"/>
              <a:t>Aṯīr</a:t>
            </a:r>
            <a:r>
              <a:rPr lang="en-GB" sz="4800" dirty="0"/>
              <a:t>, </a:t>
            </a:r>
            <a:r>
              <a:rPr lang="en-GB" sz="4800" dirty="0" err="1"/>
              <a:t>ʿIzz</a:t>
            </a:r>
            <a:r>
              <a:rPr lang="en-GB" sz="4800" dirty="0"/>
              <a:t>-ad-</a:t>
            </a:r>
            <a:r>
              <a:rPr lang="en-GB" sz="4800" dirty="0" err="1"/>
              <a:t>Dīn</a:t>
            </a:r>
            <a:r>
              <a:rPr lang="en-GB" sz="4800" dirty="0"/>
              <a:t> Abu-’l-</a:t>
            </a:r>
            <a:r>
              <a:rPr lang="en-GB" sz="4800" dirty="0" err="1"/>
              <a:t>Ḥasan</a:t>
            </a:r>
            <a:r>
              <a:rPr lang="en-GB" sz="4800" dirty="0"/>
              <a:t> </a:t>
            </a:r>
            <a:r>
              <a:rPr lang="en-GB" sz="4800" dirty="0" err="1"/>
              <a:t>ʿAlī</a:t>
            </a:r>
            <a:r>
              <a:rPr lang="en-GB" sz="4800" dirty="0"/>
              <a:t>. </a:t>
            </a:r>
            <a:r>
              <a:rPr lang="en-GB" sz="4800" i="1" dirty="0"/>
              <a:t>The Chronicle of Ibn Al-</a:t>
            </a:r>
            <a:r>
              <a:rPr lang="en-GB" sz="4800" i="1" dirty="0" err="1"/>
              <a:t>Athīr</a:t>
            </a:r>
            <a:r>
              <a:rPr lang="en-GB" sz="4800" i="1" dirty="0"/>
              <a:t> for the Crusading Period from Al-</a:t>
            </a:r>
            <a:r>
              <a:rPr lang="en-GB" sz="4800" i="1" dirty="0" err="1"/>
              <a:t>Kāmil</a:t>
            </a:r>
            <a:r>
              <a:rPr lang="en-GB" sz="4800" i="1" dirty="0"/>
              <a:t> </a:t>
            </a:r>
            <a:r>
              <a:rPr lang="en-GB" sz="4800" i="1" dirty="0" err="1"/>
              <a:t>Fī’l-Ta’rīkh</a:t>
            </a:r>
            <a:r>
              <a:rPr lang="en-GB" sz="4800" i="1" dirty="0"/>
              <a:t>: Pt. 1 : The Years 491 - 541 / 1097 - 1146 ; the Coming of the Franks and the Muslim Response</a:t>
            </a:r>
            <a:r>
              <a:rPr lang="en-GB" sz="4800" dirty="0"/>
              <a:t>. 1. publ. in </a:t>
            </a:r>
            <a:r>
              <a:rPr lang="en-GB" sz="4800" dirty="0" err="1"/>
              <a:t>pbk</a:t>
            </a:r>
            <a:r>
              <a:rPr lang="en-GB" sz="4800" dirty="0"/>
              <a:t>.., Ashgate, 2010.</a:t>
            </a:r>
            <a:endParaRPr lang="en-US" sz="4800" dirty="0"/>
          </a:p>
          <a:p>
            <a:r>
              <a:rPr lang="en-GB" sz="4800" dirty="0"/>
              <a:t>Michael the Syrian. </a:t>
            </a:r>
            <a:r>
              <a:rPr lang="en-GB" sz="4800" i="1" dirty="0"/>
              <a:t>Chronicle of Michael the Great, Patriarch of the Syrians</a:t>
            </a:r>
            <a:r>
              <a:rPr lang="en-GB" sz="4800" dirty="0"/>
              <a:t>. Translated from the Classical Armenian editions of Jerusalem, 1870 and Jerusalem, 1871 by Robert </a:t>
            </a:r>
            <a:r>
              <a:rPr lang="en-GB" sz="4800" dirty="0" err="1"/>
              <a:t>Bedrosian</a:t>
            </a:r>
            <a:r>
              <a:rPr lang="en-GB" sz="4800" dirty="0"/>
              <a:t>, 2013. </a:t>
            </a:r>
            <a:r>
              <a:rPr lang="en-GB" sz="4800" i="1" dirty="0"/>
              <a:t>Internet Archive</a:t>
            </a:r>
            <a:r>
              <a:rPr lang="en-GB" sz="4800" dirty="0"/>
              <a:t>, http://</a:t>
            </a:r>
            <a:r>
              <a:rPr lang="en-GB" sz="4800" dirty="0" err="1"/>
              <a:t>archive.org</a:t>
            </a:r>
            <a:r>
              <a:rPr lang="en-GB" sz="4800" dirty="0"/>
              <a:t>/details/</a:t>
            </a:r>
            <a:r>
              <a:rPr lang="en-GB" sz="4800" dirty="0" err="1"/>
              <a:t>ChronicleOfMichaelTheGreatPatriarchOfTheSyrians</a:t>
            </a:r>
            <a:r>
              <a:rPr lang="en-GB" sz="4800" dirty="0"/>
              <a:t>.</a:t>
            </a:r>
            <a:endParaRPr lang="en-US" sz="4800" dirty="0"/>
          </a:p>
          <a:p>
            <a:r>
              <a:rPr lang="en-GB" sz="4800" dirty="0" err="1"/>
              <a:t>Skylitzēs</a:t>
            </a:r>
            <a:r>
              <a:rPr lang="en-GB" sz="4800" dirty="0"/>
              <a:t>, </a:t>
            </a:r>
            <a:r>
              <a:rPr lang="en-GB" sz="4800" dirty="0" err="1"/>
              <a:t>Iōannēs</a:t>
            </a:r>
            <a:r>
              <a:rPr lang="en-GB" sz="4800" dirty="0"/>
              <a:t>. </a:t>
            </a:r>
            <a:r>
              <a:rPr lang="en-GB" sz="4800" i="1" dirty="0"/>
              <a:t>A Synopsis of Byzantine History, 811–1057.</a:t>
            </a:r>
            <a:r>
              <a:rPr lang="en-GB" sz="4800" dirty="0"/>
              <a:t> Translated by J. Wortley, Cambridge University Press, 2010.</a:t>
            </a:r>
            <a:endParaRPr lang="en-US" sz="4800" dirty="0"/>
          </a:p>
          <a:p>
            <a:r>
              <a:rPr lang="en-GB" sz="4800" dirty="0" err="1"/>
              <a:t>Smbat</a:t>
            </a:r>
            <a:r>
              <a:rPr lang="en-GB" sz="4800" dirty="0"/>
              <a:t> </a:t>
            </a:r>
            <a:r>
              <a:rPr lang="en-GB" sz="4800" dirty="0" err="1"/>
              <a:t>Sparapet</a:t>
            </a:r>
            <a:r>
              <a:rPr lang="en-GB" sz="4800" dirty="0"/>
              <a:t>. </a:t>
            </a:r>
            <a:r>
              <a:rPr lang="en-GB" sz="4800" i="1" dirty="0"/>
              <a:t>Chronicle</a:t>
            </a:r>
            <a:r>
              <a:rPr lang="en-GB" sz="4800" dirty="0"/>
              <a:t>. Translated from Classical Armenian by Robert </a:t>
            </a:r>
            <a:r>
              <a:rPr lang="en-GB" sz="4800" dirty="0" err="1"/>
              <a:t>Bedrosian</a:t>
            </a:r>
            <a:r>
              <a:rPr lang="en-GB" sz="4800" dirty="0"/>
              <a:t>, 2005. </a:t>
            </a:r>
            <a:r>
              <a:rPr lang="de-DE" sz="4800" i="1" dirty="0"/>
              <a:t>Internet Archive</a:t>
            </a:r>
            <a:r>
              <a:rPr lang="de-DE" sz="4800" dirty="0"/>
              <a:t>, </a:t>
            </a:r>
            <a:r>
              <a:rPr lang="de-DE" sz="4800" dirty="0">
                <a:hlinkClick r:id="rId2"/>
              </a:rPr>
              <a:t>http://archive.org/details/SmbatSparapetsChronicle</a:t>
            </a:r>
            <a:r>
              <a:rPr lang="de-DE" sz="4800" dirty="0"/>
              <a:t>.</a:t>
            </a:r>
          </a:p>
          <a:p>
            <a:pPr marL="0" indent="0">
              <a:buNone/>
            </a:pPr>
            <a:endParaRPr lang="en-US" dirty="0"/>
          </a:p>
        </p:txBody>
      </p:sp>
    </p:spTree>
    <p:extLst>
      <p:ext uri="{BB962C8B-B14F-4D97-AF65-F5344CB8AC3E}">
        <p14:creationId xmlns:p14="http://schemas.microsoft.com/office/powerpoint/2010/main" val="231006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D3521-5EFB-E942-B6C0-83E665FB8F28}"/>
              </a:ext>
            </a:extLst>
          </p:cNvPr>
          <p:cNvSpPr>
            <a:spLocks noGrp="1"/>
          </p:cNvSpPr>
          <p:nvPr>
            <p:ph idx="1"/>
          </p:nvPr>
        </p:nvSpPr>
        <p:spPr>
          <a:xfrm>
            <a:off x="838200" y="557213"/>
            <a:ext cx="10515600" cy="5619750"/>
          </a:xfrm>
        </p:spPr>
        <p:txBody>
          <a:bodyPr>
            <a:normAutofit fontScale="70000" lnSpcReduction="20000"/>
          </a:bodyPr>
          <a:lstStyle/>
          <a:p>
            <a:pPr marL="0" indent="0">
              <a:buNone/>
            </a:pPr>
            <a:r>
              <a:rPr lang="en-US" dirty="0"/>
              <a:t>Secondary sources</a:t>
            </a:r>
          </a:p>
          <a:p>
            <a:r>
              <a:rPr lang="en-GB" dirty="0"/>
              <a:t>Abrahamian, </a:t>
            </a:r>
            <a:r>
              <a:rPr lang="en-GB" dirty="0" err="1"/>
              <a:t>Ashot</a:t>
            </a:r>
            <a:r>
              <a:rPr lang="en-GB" dirty="0"/>
              <a:t>. </a:t>
            </a:r>
            <a:r>
              <a:rPr lang="en-GB" i="1" dirty="0" err="1"/>
              <a:t>Hayoc</a:t>
            </a:r>
            <a:r>
              <a:rPr lang="en-GB" i="1" dirty="0"/>
              <a:t>‛ </a:t>
            </a:r>
            <a:r>
              <a:rPr lang="en-GB" i="1" dirty="0" err="1"/>
              <a:t>gir</a:t>
            </a:r>
            <a:r>
              <a:rPr lang="en-GB" i="1" dirty="0"/>
              <a:t> yew </a:t>
            </a:r>
            <a:r>
              <a:rPr lang="en-GB" i="1" dirty="0" err="1"/>
              <a:t>grč‛owt‛yown</a:t>
            </a:r>
            <a:r>
              <a:rPr lang="en-GB" i="1" dirty="0"/>
              <a:t> (Armenian Script and Written Language)</a:t>
            </a:r>
            <a:r>
              <a:rPr lang="en-GB" dirty="0"/>
              <a:t>. Yerevan State University Publishing House, 1973.</a:t>
            </a:r>
            <a:endParaRPr lang="en-US" dirty="0"/>
          </a:p>
          <a:p>
            <a:r>
              <a:rPr lang="en-GB" dirty="0" err="1"/>
              <a:t>Adjarian</a:t>
            </a:r>
            <a:r>
              <a:rPr lang="en-GB" dirty="0"/>
              <a:t>, </a:t>
            </a:r>
            <a:r>
              <a:rPr lang="en-GB" dirty="0" err="1"/>
              <a:t>Hrachia</a:t>
            </a:r>
            <a:r>
              <a:rPr lang="en-GB" dirty="0"/>
              <a:t>. </a:t>
            </a:r>
            <a:r>
              <a:rPr lang="en-GB" i="1" dirty="0"/>
              <a:t>Hay </a:t>
            </a:r>
            <a:r>
              <a:rPr lang="en-GB" i="1" dirty="0" err="1"/>
              <a:t>barbar̊agitowtown</a:t>
            </a:r>
            <a:r>
              <a:rPr lang="en-GB" i="1" dirty="0"/>
              <a:t> (Armenian Dialectology)</a:t>
            </a:r>
            <a:r>
              <a:rPr lang="en-GB" dirty="0"/>
              <a:t>. 1911, http://</a:t>
            </a:r>
            <a:r>
              <a:rPr lang="en-GB" dirty="0" err="1"/>
              <a:t>www.nayiri.com</a:t>
            </a:r>
            <a:r>
              <a:rPr lang="en-GB" dirty="0"/>
              <a:t>/</a:t>
            </a:r>
            <a:r>
              <a:rPr lang="en-GB" dirty="0" err="1"/>
              <a:t>imagedBook.jsp?id</a:t>
            </a:r>
            <a:r>
              <a:rPr lang="en-GB" dirty="0"/>
              <a:t>=1.</a:t>
            </a:r>
            <a:endParaRPr lang="en-US" dirty="0"/>
          </a:p>
          <a:p>
            <a:r>
              <a:rPr lang="en-GB" dirty="0"/>
              <a:t>---. </a:t>
            </a:r>
            <a:r>
              <a:rPr lang="en-GB" i="1" dirty="0" err="1"/>
              <a:t>Hayerēn</a:t>
            </a:r>
            <a:r>
              <a:rPr lang="en-GB" i="1" dirty="0"/>
              <a:t> </a:t>
            </a:r>
            <a:r>
              <a:rPr lang="en-GB" i="1" dirty="0" err="1"/>
              <a:t>armatakan</a:t>
            </a:r>
            <a:r>
              <a:rPr lang="en-GB" i="1" dirty="0"/>
              <a:t> </a:t>
            </a:r>
            <a:r>
              <a:rPr lang="en-GB" i="1" dirty="0" err="1"/>
              <a:t>bar̊aran</a:t>
            </a:r>
            <a:r>
              <a:rPr lang="en-GB" i="1" dirty="0"/>
              <a:t> (Dictionary of Armenian roots)</a:t>
            </a:r>
            <a:r>
              <a:rPr lang="en-GB" dirty="0"/>
              <a:t>. 1971, http://</a:t>
            </a:r>
            <a:r>
              <a:rPr lang="en-GB" dirty="0" err="1"/>
              <a:t>www.nayiri.com</a:t>
            </a:r>
            <a:r>
              <a:rPr lang="en-GB" dirty="0"/>
              <a:t>/</a:t>
            </a:r>
            <a:r>
              <a:rPr lang="en-GB" dirty="0" err="1"/>
              <a:t>imagedDictionaryBrowser.jsp?dictionaryId</a:t>
            </a:r>
            <a:r>
              <a:rPr lang="en-GB" dirty="0"/>
              <a:t>=7.</a:t>
            </a:r>
            <a:endParaRPr lang="en-US" dirty="0"/>
          </a:p>
          <a:p>
            <a:r>
              <a:rPr lang="en-GB" dirty="0"/>
              <a:t>---. </a:t>
            </a:r>
            <a:r>
              <a:rPr lang="en-GB" i="1" dirty="0" err="1"/>
              <a:t>Hayerēn</a:t>
            </a:r>
            <a:r>
              <a:rPr lang="en-GB" i="1" dirty="0"/>
              <a:t> </a:t>
            </a:r>
            <a:r>
              <a:rPr lang="en-GB" i="1" dirty="0" err="1"/>
              <a:t>Gawar̊akan</a:t>
            </a:r>
            <a:r>
              <a:rPr lang="en-GB" i="1" dirty="0"/>
              <a:t> </a:t>
            </a:r>
            <a:r>
              <a:rPr lang="en-GB" i="1" dirty="0" err="1"/>
              <a:t>Bar̊aran</a:t>
            </a:r>
            <a:r>
              <a:rPr lang="en-GB" i="1" dirty="0"/>
              <a:t> (Armenian Dialectal Dictionary)</a:t>
            </a:r>
            <a:r>
              <a:rPr lang="en-GB" dirty="0"/>
              <a:t>. 1913, http://</a:t>
            </a:r>
            <a:r>
              <a:rPr lang="en-GB" dirty="0" err="1"/>
              <a:t>www.nayiri.com</a:t>
            </a:r>
            <a:r>
              <a:rPr lang="en-GB" dirty="0"/>
              <a:t>/</a:t>
            </a:r>
            <a:r>
              <a:rPr lang="en-GB" dirty="0" err="1"/>
              <a:t>imagedDictionaryBrowser.jsp?dictionaryId</a:t>
            </a:r>
            <a:r>
              <a:rPr lang="en-GB" dirty="0"/>
              <a:t>=31.</a:t>
            </a:r>
            <a:endParaRPr lang="en-US" dirty="0"/>
          </a:p>
          <a:p>
            <a:r>
              <a:rPr lang="en-GB" dirty="0"/>
              <a:t>Andrews, Tara L. </a:t>
            </a:r>
            <a:r>
              <a:rPr lang="en-GB" i="1" dirty="0" err="1"/>
              <a:t>Mattʿēos</a:t>
            </a:r>
            <a:r>
              <a:rPr lang="en-GB" i="1" dirty="0"/>
              <a:t> </a:t>
            </a:r>
            <a:r>
              <a:rPr lang="en-GB" i="1" dirty="0" err="1"/>
              <a:t>Uṙhayecʿi</a:t>
            </a:r>
            <a:r>
              <a:rPr lang="en-GB" i="1" dirty="0"/>
              <a:t> and His Chronicle: History as Apocalypse in a Crossroads of Cultures</a:t>
            </a:r>
            <a:r>
              <a:rPr lang="en-GB" dirty="0"/>
              <a:t>. BRILL, 2016.</a:t>
            </a:r>
          </a:p>
          <a:p>
            <a:r>
              <a:rPr lang="en-GB" dirty="0"/>
              <a:t>---.</a:t>
            </a:r>
            <a:r>
              <a:rPr lang="en-US" dirty="0"/>
              <a:t>, ‘Digital Techniques for Critical Edition’, in Armenian Philology in the Modern Era: From Manuscript to Digital Text, edited by V. </a:t>
            </a:r>
            <a:r>
              <a:rPr lang="en-US" dirty="0" err="1"/>
              <a:t>Calzolari</a:t>
            </a:r>
            <a:r>
              <a:rPr lang="en-US" dirty="0"/>
              <a:t> and M. E. Stone (Leiden: Brill, 2014), pp. 191.</a:t>
            </a:r>
          </a:p>
          <a:p>
            <a:r>
              <a:rPr lang="en-GB" dirty="0" err="1"/>
              <a:t>Kouymjian</a:t>
            </a:r>
            <a:r>
              <a:rPr lang="en-GB" dirty="0"/>
              <a:t>, </a:t>
            </a:r>
            <a:r>
              <a:rPr lang="en-GB" dirty="0" err="1"/>
              <a:t>Dikran</a:t>
            </a:r>
            <a:r>
              <a:rPr lang="en-GB" dirty="0"/>
              <a:t>. “Armenian </a:t>
            </a:r>
            <a:r>
              <a:rPr lang="en-GB" dirty="0" err="1"/>
              <a:t>Paleography</a:t>
            </a:r>
            <a:r>
              <a:rPr lang="en-GB" dirty="0"/>
              <a:t>: A Reassessment.” </a:t>
            </a:r>
            <a:r>
              <a:rPr lang="en-GB" i="1" dirty="0"/>
              <a:t>Scribes et </a:t>
            </a:r>
            <a:r>
              <a:rPr lang="en-GB" i="1" dirty="0" err="1"/>
              <a:t>Manuscrits</a:t>
            </a:r>
            <a:r>
              <a:rPr lang="en-GB" i="1" dirty="0"/>
              <a:t> Du </a:t>
            </a:r>
            <a:r>
              <a:rPr lang="en-GB" i="1" dirty="0" err="1"/>
              <a:t>Moyen</a:t>
            </a:r>
            <a:r>
              <a:rPr lang="en-GB" i="1" dirty="0"/>
              <a:t>-Orient.</a:t>
            </a:r>
            <a:r>
              <a:rPr lang="en-GB" dirty="0"/>
              <a:t>, 1997, pp. 177–88.</a:t>
            </a:r>
            <a:endParaRPr lang="en-US" dirty="0"/>
          </a:p>
          <a:p>
            <a:r>
              <a:rPr lang="en-GB" dirty="0" err="1"/>
              <a:t>Matewosyan</a:t>
            </a:r>
            <a:r>
              <a:rPr lang="en-GB" dirty="0"/>
              <a:t>, R. </a:t>
            </a:r>
            <a:r>
              <a:rPr lang="en-GB" i="1" dirty="0" err="1"/>
              <a:t>Bagratownyac</a:t>
            </a:r>
            <a:r>
              <a:rPr lang="en-GB" i="1" dirty="0"/>
              <a:t>’ </a:t>
            </a:r>
            <a:r>
              <a:rPr lang="en-GB" i="1" dirty="0" err="1"/>
              <a:t>Hayastani</a:t>
            </a:r>
            <a:r>
              <a:rPr lang="en-GB" i="1" dirty="0"/>
              <a:t> </a:t>
            </a:r>
            <a:r>
              <a:rPr lang="en-GB" i="1" dirty="0" err="1"/>
              <a:t>Petakan</a:t>
            </a:r>
            <a:r>
              <a:rPr lang="en-GB" i="1" dirty="0"/>
              <a:t> </a:t>
            </a:r>
            <a:r>
              <a:rPr lang="en-GB" i="1" dirty="0" err="1"/>
              <a:t>Kaṙowc’vack’n</a:t>
            </a:r>
            <a:r>
              <a:rPr lang="en-GB" i="1" dirty="0"/>
              <a:t> Ow </a:t>
            </a:r>
            <a:r>
              <a:rPr lang="en-GB" i="1" dirty="0" err="1"/>
              <a:t>Varč’akan</a:t>
            </a:r>
            <a:r>
              <a:rPr lang="en-GB" i="1" dirty="0"/>
              <a:t> </a:t>
            </a:r>
            <a:r>
              <a:rPr lang="en-GB" i="1" dirty="0" err="1"/>
              <a:t>Karg</a:t>
            </a:r>
            <a:r>
              <a:rPr lang="en-GB" dirty="0"/>
              <a:t>. 1990.</a:t>
            </a:r>
            <a:endParaRPr lang="en-US" dirty="0"/>
          </a:p>
          <a:p>
            <a:r>
              <a:rPr lang="en-GB" dirty="0"/>
              <a:t>Reynolds, L. D., and N. G. Wilson. </a:t>
            </a:r>
            <a:r>
              <a:rPr lang="en-GB" i="1" dirty="0"/>
              <a:t>Scribes and Scholars: A Guide to the Transmission of Greek and Latin Literature</a:t>
            </a:r>
            <a:r>
              <a:rPr lang="en-GB" dirty="0"/>
              <a:t>. 3rd </a:t>
            </a:r>
            <a:r>
              <a:rPr lang="en-GB" dirty="0" err="1"/>
              <a:t>ed</a:t>
            </a:r>
            <a:r>
              <a:rPr lang="en-GB" dirty="0"/>
              <a:t>, Clarendon Press ; Oxford University Press, 1991.</a:t>
            </a:r>
            <a:endParaRPr lang="en-US" dirty="0"/>
          </a:p>
          <a:p>
            <a:r>
              <a:rPr lang="de-DE" dirty="0"/>
              <a:t>Stone, Michael E., et al. </a:t>
            </a:r>
            <a:r>
              <a:rPr lang="en-GB" i="1" dirty="0"/>
              <a:t>Album of Armenian </a:t>
            </a:r>
            <a:r>
              <a:rPr lang="en-GB" i="1" dirty="0" err="1"/>
              <a:t>Paleography</a:t>
            </a:r>
            <a:r>
              <a:rPr lang="en-GB" dirty="0"/>
              <a:t>. 2002.</a:t>
            </a:r>
            <a:endParaRPr lang="en-US" dirty="0"/>
          </a:p>
          <a:p>
            <a:endParaRPr lang="en-GB" dirty="0"/>
          </a:p>
          <a:p>
            <a:endParaRPr lang="en-US" dirty="0"/>
          </a:p>
        </p:txBody>
      </p:sp>
    </p:spTree>
    <p:extLst>
      <p:ext uri="{BB962C8B-B14F-4D97-AF65-F5344CB8AC3E}">
        <p14:creationId xmlns:p14="http://schemas.microsoft.com/office/powerpoint/2010/main" val="2634270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62C41-6E9F-9D41-9FAA-0B016C8B21AC}"/>
              </a:ext>
            </a:extLst>
          </p:cNvPr>
          <p:cNvSpPr>
            <a:spLocks noGrp="1"/>
          </p:cNvSpPr>
          <p:nvPr>
            <p:ph idx="1"/>
          </p:nvPr>
        </p:nvSpPr>
        <p:spPr/>
        <p:txBody>
          <a:bodyPr>
            <a:normAutofit/>
          </a:bodyPr>
          <a:lstStyle/>
          <a:p>
            <a:pPr marL="0" indent="0" algn="ctr">
              <a:buNone/>
            </a:pPr>
            <a:r>
              <a:rPr lang="en-US" sz="6600" dirty="0">
                <a:solidFill>
                  <a:srgbClr val="FF0000"/>
                </a:solidFill>
              </a:rPr>
              <a:t>Thank you for attention! </a:t>
            </a:r>
            <a:r>
              <a:rPr lang="en-US" sz="6600" dirty="0">
                <a:solidFill>
                  <a:srgbClr val="FF0000"/>
                </a:solidFill>
                <a:sym typeface="Wingdings" pitchFamily="2" charset="2"/>
              </a:rPr>
              <a:t> </a:t>
            </a:r>
            <a:endParaRPr lang="en-US" sz="6600" dirty="0">
              <a:solidFill>
                <a:srgbClr val="FF0000"/>
              </a:solidFill>
            </a:endParaRPr>
          </a:p>
        </p:txBody>
      </p:sp>
    </p:spTree>
    <p:extLst>
      <p:ext uri="{BB962C8B-B14F-4D97-AF65-F5344CB8AC3E}">
        <p14:creationId xmlns:p14="http://schemas.microsoft.com/office/powerpoint/2010/main" val="303326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6CA9-9B7E-6340-8FBD-87BB354D4220}"/>
              </a:ext>
            </a:extLst>
          </p:cNvPr>
          <p:cNvSpPr>
            <a:spLocks noGrp="1"/>
          </p:cNvSpPr>
          <p:nvPr>
            <p:ph type="title"/>
          </p:nvPr>
        </p:nvSpPr>
        <p:spPr/>
        <p:txBody>
          <a:bodyPr/>
          <a:lstStyle/>
          <a:p>
            <a:r>
              <a:rPr lang="en-GB" dirty="0"/>
              <a:t>Hypothesis</a:t>
            </a:r>
          </a:p>
        </p:txBody>
      </p:sp>
      <p:sp>
        <p:nvSpPr>
          <p:cNvPr id="3" name="Content Placeholder 2">
            <a:extLst>
              <a:ext uri="{FF2B5EF4-FFF2-40B4-BE49-F238E27FC236}">
                <a16:creationId xmlns:a16="http://schemas.microsoft.com/office/drawing/2014/main" id="{67FCCD37-E60B-3A44-BBC0-3CD18D0F8656}"/>
              </a:ext>
            </a:extLst>
          </p:cNvPr>
          <p:cNvSpPr>
            <a:spLocks noGrp="1"/>
          </p:cNvSpPr>
          <p:nvPr>
            <p:ph idx="1"/>
          </p:nvPr>
        </p:nvSpPr>
        <p:spPr/>
        <p:txBody>
          <a:bodyPr>
            <a:normAutofit fontScale="92500" lnSpcReduction="10000"/>
          </a:bodyPr>
          <a:lstStyle/>
          <a:p>
            <a:pPr marL="0" indent="0">
              <a:buNone/>
            </a:pPr>
            <a:r>
              <a:rPr lang="en-US" dirty="0"/>
              <a:t>My hypothesis is that scribes of the manuscripts should be treated the same way as authors. </a:t>
            </a:r>
          </a:p>
          <a:p>
            <a:pPr marL="0" indent="0">
              <a:buNone/>
            </a:pPr>
            <a:r>
              <a:rPr lang="en-US" dirty="0"/>
              <a:t>I suggest, that instead of only reconstructing the original text, we take into account all information that exists in the manuscript tradition of any medieval historical work and try to distinguish the author of the information as certainly, as possible. So, we should, on one hand, restore the original text, on the other hand, find the authors of the information that was not part of the original text, but exists in one or more manuscripts of the work. Then the information should be analyzed taking into account its author, the author’s life, perspectives, sources etc. And only after the analysis, we will be able to estimate the value of the source, in general, and the value of distinct parts of the work, in particular.  </a:t>
            </a:r>
          </a:p>
          <a:p>
            <a:pPr marL="0" indent="0">
              <a:buNone/>
            </a:pPr>
            <a:endParaRPr lang="en-GB" dirty="0"/>
          </a:p>
        </p:txBody>
      </p:sp>
    </p:spTree>
    <p:extLst>
      <p:ext uri="{BB962C8B-B14F-4D97-AF65-F5344CB8AC3E}">
        <p14:creationId xmlns:p14="http://schemas.microsoft.com/office/powerpoint/2010/main" val="1264657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73CA-11D8-D542-A57A-7288F124E222}"/>
              </a:ext>
            </a:extLst>
          </p:cNvPr>
          <p:cNvSpPr>
            <a:spLocks noGrp="1"/>
          </p:cNvSpPr>
          <p:nvPr>
            <p:ph type="title"/>
          </p:nvPr>
        </p:nvSpPr>
        <p:spPr>
          <a:xfrm>
            <a:off x="1209260" y="2511978"/>
            <a:ext cx="10515600" cy="1325563"/>
          </a:xfrm>
        </p:spPr>
        <p:txBody>
          <a:bodyPr/>
          <a:lstStyle/>
          <a:p>
            <a:pPr algn="ctr"/>
            <a:r>
              <a:rPr lang="en-US" dirty="0"/>
              <a:t>Case study on the sequence of the kings of Kars (963-1064/1065)</a:t>
            </a:r>
          </a:p>
        </p:txBody>
      </p:sp>
    </p:spTree>
    <p:extLst>
      <p:ext uri="{BB962C8B-B14F-4D97-AF65-F5344CB8AC3E}">
        <p14:creationId xmlns:p14="http://schemas.microsoft.com/office/powerpoint/2010/main" val="1402733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accepted </a:t>
            </a:r>
            <a:br>
              <a:rPr lang="en-US" dirty="0"/>
            </a:br>
            <a:r>
              <a:rPr lang="en-US" dirty="0"/>
              <a:t> theory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3039" y="365125"/>
            <a:ext cx="6100761" cy="5797549"/>
          </a:xfrm>
        </p:spPr>
      </p:pic>
    </p:spTree>
    <p:extLst>
      <p:ext uri="{BB962C8B-B14F-4D97-AF65-F5344CB8AC3E}">
        <p14:creationId xmlns:p14="http://schemas.microsoft.com/office/powerpoint/2010/main" val="317726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theory of </a:t>
            </a:r>
            <a:br>
              <a:rPr lang="en-US" dirty="0"/>
            </a:br>
            <a:r>
              <a:rPr lang="en-US" dirty="0"/>
              <a:t>R. </a:t>
            </a:r>
            <a:r>
              <a:rPr lang="en-US" dirty="0" err="1"/>
              <a:t>Mateosyan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2240" y="365125"/>
            <a:ext cx="5974080" cy="6031972"/>
          </a:xfrm>
        </p:spPr>
      </p:pic>
    </p:spTree>
    <p:extLst>
      <p:ext uri="{BB962C8B-B14F-4D97-AF65-F5344CB8AC3E}">
        <p14:creationId xmlns:p14="http://schemas.microsoft.com/office/powerpoint/2010/main" val="209902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7328" y="356870"/>
            <a:ext cx="5113149" cy="6051173"/>
          </a:xfrm>
        </p:spPr>
      </p:pic>
    </p:spTree>
    <p:extLst>
      <p:ext uri="{BB962C8B-B14F-4D97-AF65-F5344CB8AC3E}">
        <p14:creationId xmlns:p14="http://schemas.microsoft.com/office/powerpoint/2010/main" val="362567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308" y="110292"/>
            <a:ext cx="10515600" cy="1325563"/>
          </a:xfrm>
        </p:spPr>
        <p:txBody>
          <a:bodyPr/>
          <a:lstStyle/>
          <a:p>
            <a:r>
              <a:rPr lang="en-US" dirty="0"/>
              <a:t>Ox e.32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669" y="1122398"/>
            <a:ext cx="10515600" cy="5577947"/>
          </a:xfrm>
        </p:spPr>
      </p:pic>
    </p:spTree>
    <p:extLst>
      <p:ext uri="{BB962C8B-B14F-4D97-AF65-F5344CB8AC3E}">
        <p14:creationId xmlns:p14="http://schemas.microsoft.com/office/powerpoint/2010/main" val="8699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54374" y="839997"/>
            <a:ext cx="9144000" cy="1655762"/>
          </a:xfrm>
        </p:spPr>
        <p:txBody>
          <a:bodyPr>
            <a:normAutofit/>
          </a:bodyPr>
          <a:lstStyle/>
          <a:p>
            <a:r>
              <a:rPr lang="en-US" sz="4800" dirty="0"/>
              <a:t>W574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2" y="1778077"/>
            <a:ext cx="9808565" cy="3968229"/>
          </a:xfrm>
          <a:prstGeom prst="rect">
            <a:avLst/>
          </a:prstGeom>
        </p:spPr>
      </p:pic>
    </p:spTree>
    <p:extLst>
      <p:ext uri="{BB962C8B-B14F-4D97-AF65-F5344CB8AC3E}">
        <p14:creationId xmlns:p14="http://schemas.microsoft.com/office/powerpoint/2010/main" val="4450686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8027</TotalTime>
  <Words>1561</Words>
  <Application>Microsoft Macintosh PowerPoint</Application>
  <PresentationFormat>Widescreen</PresentationFormat>
  <Paragraphs>103</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Office Theme</vt:lpstr>
      <vt:lpstr>Regional and Diachronic Variation in the Textual Reception of the Chronicle of Matthew of Edessa</vt:lpstr>
      <vt:lpstr>Object</vt:lpstr>
      <vt:lpstr>Hypothesis</vt:lpstr>
      <vt:lpstr>Case study on the sequence of the kings of Kars (963-1064/1065)</vt:lpstr>
      <vt:lpstr>More accepted   theory</vt:lpstr>
      <vt:lpstr>The theory of  R. Mateosyan</vt:lpstr>
      <vt:lpstr>PowerPoint Presentation</vt:lpstr>
      <vt:lpstr>Ox e.32</vt:lpstr>
      <vt:lpstr>PowerPoint Presentation</vt:lpstr>
      <vt:lpstr>M3519</vt:lpstr>
      <vt:lpstr>M2899</vt:lpstr>
      <vt:lpstr>PowerPoint Presentation</vt:lpstr>
      <vt:lpstr>Other facts</vt:lpstr>
      <vt:lpstr>Conclusions on the case study</vt:lpstr>
      <vt:lpstr>Purpose</vt:lpstr>
      <vt:lpstr>Intended schematic structure</vt:lpstr>
      <vt:lpstr>Data</vt:lpstr>
      <vt:lpstr>Methods: Quantitative method/Distant reading</vt:lpstr>
      <vt:lpstr>Roman names of months-25 </vt:lpstr>
      <vt:lpstr>April</vt:lpstr>
      <vt:lpstr>Armenian names of months-19</vt:lpstr>
      <vt:lpstr>Areg (th month in Arm. Calendar)</vt:lpstr>
      <vt:lpstr>Qualitative method/Close reading </vt:lpstr>
      <vt:lpstr>Time schedule</vt:lpstr>
      <vt:lpstr>Bibilography</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Regional and diachronic variation in the textual reception of the Chronicle of Matthew of Edessa</dc:title>
  <dc:creator>Anahit Safaryan</dc:creator>
  <cp:lastModifiedBy>Anahit Safaryan</cp:lastModifiedBy>
  <cp:revision>38</cp:revision>
  <dcterms:created xsi:type="dcterms:W3CDTF">2018-06-03T16:03:39Z</dcterms:created>
  <dcterms:modified xsi:type="dcterms:W3CDTF">2018-06-13T05:51:42Z</dcterms:modified>
</cp:coreProperties>
</file>